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C2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8" autoAdjust="0"/>
    <p:restoredTop sz="94660"/>
  </p:normalViewPr>
  <p:slideViewPr>
    <p:cSldViewPr snapToGrid="0">
      <p:cViewPr varScale="1">
        <p:scale>
          <a:sx n="83" d="100"/>
          <a:sy n="83" d="100"/>
        </p:scale>
        <p:origin x="25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kumimoji="0" lang="en-IN" sz="1862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  <a:lumOff val="35000"/>
                  </a:srgbClr>
                </a:solidFill>
                <a:effectLst/>
                <a:uLnTx/>
                <a:uFillTx/>
                <a:latin typeface="Walbaum Display"/>
              </a:rPr>
              <a:t>College Performance – For The Best Engineering College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No. Students</c:v>
                </c:pt>
              </c:strCache>
            </c:strRef>
          </c:tx>
          <c:spPr>
            <a:solidFill>
              <a:schemeClr val="accent5">
                <a:tint val="5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Sheet1!$A$5:$A$7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Sheet1!$B$5:$B$7</c:f>
              <c:numCache>
                <c:formatCode>General</c:formatCode>
                <c:ptCount val="3"/>
                <c:pt idx="0">
                  <c:v>5000</c:v>
                </c:pt>
                <c:pt idx="1">
                  <c:v>6900</c:v>
                </c:pt>
                <c:pt idx="2">
                  <c:v>7000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E0-48B5-BB2A-4052D6FCC30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Passed</c:v>
                </c:pt>
              </c:strCache>
            </c:strRef>
          </c:tx>
          <c:spPr>
            <a:solidFill>
              <a:schemeClr val="accent5">
                <a:tint val="7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Sheet1!$A$5:$A$7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Sheet1!$C$5:$C$7</c:f>
              <c:numCache>
                <c:formatCode>General</c:formatCode>
                <c:ptCount val="3"/>
                <c:pt idx="0">
                  <c:v>3900</c:v>
                </c:pt>
                <c:pt idx="1">
                  <c:v>6500</c:v>
                </c:pt>
                <c:pt idx="2">
                  <c:v>6800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3E0-48B5-BB2A-4052D6FCC30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Total Passed (3)</c:v>
                </c:pt>
              </c:strCache>
            </c:strRef>
          </c:tx>
          <c:spPr>
            <a:solidFill>
              <a:schemeClr val="accent5">
                <a:tint val="9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Sheet1!$A$5:$A$7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Sheet1!$D$5:$D$7</c:f>
              <c:numCache>
                <c:formatCode>General</c:formatCode>
                <c:ptCount val="3"/>
                <c:pt idx="0">
                  <c:v>1000</c:v>
                </c:pt>
                <c:pt idx="1">
                  <c:v>2800</c:v>
                </c:pt>
                <c:pt idx="2">
                  <c:v>5500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3E0-48B5-BB2A-4052D6FCC30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</c:strCache>
            </c:strRef>
          </c:tx>
          <c:spPr>
            <a:solidFill>
              <a:schemeClr val="accent5">
                <a:shade val="9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Sheet1!$A$5:$A$7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Sheet1!$E$5:$E$7</c:f>
              <c:numCache>
                <c:formatCode>General</c:formatCode>
                <c:ptCount val="3"/>
                <c:pt idx="0">
                  <c:v>2400</c:v>
                </c:pt>
                <c:pt idx="1">
                  <c:v>2200</c:v>
                </c:pt>
                <c:pt idx="2">
                  <c:v>1300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3E0-48B5-BB2A-4052D6FCC30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</c:strCache>
            </c:strRef>
          </c:tx>
          <c:spPr>
            <a:solidFill>
              <a:schemeClr val="accent5">
                <a:shade val="7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Sheet1!$A$5:$A$7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Sheet1!$F$5:$F$7</c:f>
              <c:numCache>
                <c:formatCode>General</c:formatCode>
                <c:ptCount val="3"/>
                <c:pt idx="0">
                  <c:v>1600</c:v>
                </c:pt>
                <c:pt idx="1">
                  <c:v>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3E0-48B5-BB2A-4052D6FCC306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Total Failed </c:v>
                </c:pt>
              </c:strCache>
            </c:strRef>
          </c:tx>
          <c:spPr>
            <a:solidFill>
              <a:schemeClr val="accent5">
                <a:shade val="5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Sheet1!$A$5:$A$7</c:f>
              <c:numCache>
                <c:formatCode>General</c:formatCode>
                <c:ptCount val="3"/>
                <c:pt idx="0">
                  <c:v>1996</c:v>
                </c:pt>
                <c:pt idx="1">
                  <c:v>1997</c:v>
                </c:pt>
                <c:pt idx="2">
                  <c:v>1998</c:v>
                </c:pt>
              </c:numCache>
            </c:numRef>
          </c:cat>
          <c:val>
            <c:numRef>
              <c:f>Sheet1!$G$5:$G$7</c:f>
              <c:numCache>
                <c:formatCode>General</c:formatCode>
                <c:ptCount val="3"/>
                <c:pt idx="0">
                  <c:v>1100</c:v>
                </c:pt>
                <c:pt idx="1">
                  <c:v>400</c:v>
                </c:pt>
                <c:pt idx="2">
                  <c:v>400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3E0-48B5-BB2A-4052D6FCC3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09242863"/>
        <c:axId val="109243343"/>
      </c:barChart>
      <c:catAx>
        <c:axId val="10924286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243343"/>
        <c:crosses val="autoZero"/>
        <c:auto val="1"/>
        <c:lblAlgn val="ctr"/>
        <c:lblOffset val="100"/>
        <c:noMultiLvlLbl val="0"/>
      </c:catAx>
      <c:valAx>
        <c:axId val="10924334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242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9103195129236331E-2"/>
          <c:y val="0.20865475252298804"/>
          <c:w val="0.92089680487076364"/>
          <c:h val="0.57259290802292884"/>
        </c:manualLayout>
      </c:layout>
      <c:ofPieChart>
        <c:ofPieType val="bar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English</c:v>
                </c:pt>
              </c:strCache>
            </c:strRef>
          </c:tx>
          <c:spPr>
            <a:gradFill>
              <a:gsLst>
                <a:gs pos="0">
                  <a:srgbClr val="FF0000"/>
                </a:gs>
                <a:gs pos="74000">
                  <a:srgbClr val="E8C290"/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5400000" scaled="1"/>
            </a:gradFill>
          </c:spPr>
          <c:dPt>
            <c:idx val="0"/>
            <c:bubble3D val="0"/>
            <c:spPr>
              <a:gradFill>
                <a:gsLst>
                  <a:gs pos="0">
                    <a:srgbClr val="FF0000"/>
                  </a:gs>
                  <a:gs pos="74000">
                    <a:srgbClr val="E8C290"/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tx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192-48FC-AF32-89DF1ED6A581}"/>
              </c:ext>
            </c:extLst>
          </c:dPt>
          <c:dPt>
            <c:idx val="1"/>
            <c:bubble3D val="0"/>
            <c:spPr>
              <a:gradFill>
                <a:gsLst>
                  <a:gs pos="0">
                    <a:srgbClr val="FF0000"/>
                  </a:gs>
                  <a:gs pos="74000">
                    <a:srgbClr val="E8C290"/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tx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192-48FC-AF32-89DF1ED6A581}"/>
              </c:ext>
            </c:extLst>
          </c:dPt>
          <c:dPt>
            <c:idx val="2"/>
            <c:bubble3D val="0"/>
            <c:spPr>
              <a:gradFill>
                <a:gsLst>
                  <a:gs pos="0">
                    <a:srgbClr val="FF0000"/>
                  </a:gs>
                  <a:gs pos="74000">
                    <a:srgbClr val="E8C290"/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tx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192-48FC-AF32-89DF1ED6A581}"/>
              </c:ext>
            </c:extLst>
          </c:dPt>
          <c:dPt>
            <c:idx val="3"/>
            <c:bubble3D val="0"/>
            <c:spPr>
              <a:gradFill>
                <a:gsLst>
                  <a:gs pos="0">
                    <a:srgbClr val="FF0000"/>
                  </a:gs>
                  <a:gs pos="74000">
                    <a:srgbClr val="E8C290"/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tx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192-48FC-AF32-89DF1ED6A581}"/>
              </c:ext>
            </c:extLst>
          </c:dPt>
          <c:dPt>
            <c:idx val="4"/>
            <c:bubble3D val="0"/>
            <c:spPr>
              <a:gradFill>
                <a:gsLst>
                  <a:gs pos="0">
                    <a:srgbClr val="FF0000"/>
                  </a:gs>
                  <a:gs pos="74000">
                    <a:srgbClr val="E8C290"/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tx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3192-48FC-AF32-89DF1ED6A58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60</c:v>
                </c:pt>
                <c:pt idx="2">
                  <c:v>65</c:v>
                </c:pt>
                <c:pt idx="3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2D-46E4-AC65-49DCBFCC8CA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Hindi</c:v>
                </c:pt>
              </c:strCache>
            </c:strRef>
          </c:tx>
          <c:dPt>
            <c:idx val="0"/>
            <c:bubble3D val="0"/>
            <c:spPr>
              <a:solidFill>
                <a:schemeClr val="dk1">
                  <a:tint val="885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3192-48FC-AF32-89DF1ED6A581}"/>
              </c:ext>
            </c:extLst>
          </c:dPt>
          <c:dPt>
            <c:idx val="1"/>
            <c:bubble3D val="0"/>
            <c:spPr>
              <a:solidFill>
                <a:schemeClr val="dk1">
                  <a:tint val="5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3192-48FC-AF32-89DF1ED6A581}"/>
              </c:ext>
            </c:extLst>
          </c:dPt>
          <c:dPt>
            <c:idx val="2"/>
            <c:bubble3D val="0"/>
            <c:spPr>
              <a:solidFill>
                <a:schemeClr val="dk1">
                  <a:tint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3192-48FC-AF32-89DF1ED6A581}"/>
              </c:ext>
            </c:extLst>
          </c:dPt>
          <c:dPt>
            <c:idx val="3"/>
            <c:bubble3D val="0"/>
            <c:spPr>
              <a:solidFill>
                <a:schemeClr val="dk1">
                  <a:tint val="985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3192-48FC-AF32-89DF1ED6A581}"/>
              </c:ext>
            </c:extLst>
          </c:dPt>
          <c:dPt>
            <c:idx val="4"/>
            <c:bubble3D val="0"/>
            <c:spPr>
              <a:solidFill>
                <a:schemeClr val="dk1">
                  <a:tint val="3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3192-48FC-AF32-89DF1ED6A581}"/>
              </c:ext>
            </c:extLst>
          </c:dPt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11</c:v>
                </c:pt>
                <c:pt idx="1">
                  <c:v>75</c:v>
                </c:pt>
                <c:pt idx="2">
                  <c:v>70</c:v>
                </c:pt>
                <c:pt idx="3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2D-46E4-AC65-49DCBFCC8CA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Social</c:v>
                </c:pt>
              </c:strCache>
            </c:strRef>
          </c:tx>
          <c:dPt>
            <c:idx val="0"/>
            <c:bubble3D val="0"/>
            <c:spPr>
              <a:solidFill>
                <a:schemeClr val="dk1">
                  <a:tint val="885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3192-48FC-AF32-89DF1ED6A581}"/>
              </c:ext>
            </c:extLst>
          </c:dPt>
          <c:dPt>
            <c:idx val="1"/>
            <c:bubble3D val="0"/>
            <c:spPr>
              <a:solidFill>
                <a:schemeClr val="dk1">
                  <a:tint val="5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3192-48FC-AF32-89DF1ED6A581}"/>
              </c:ext>
            </c:extLst>
          </c:dPt>
          <c:dPt>
            <c:idx val="2"/>
            <c:bubble3D val="0"/>
            <c:spPr>
              <a:solidFill>
                <a:schemeClr val="dk1">
                  <a:tint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3192-48FC-AF32-89DF1ED6A581}"/>
              </c:ext>
            </c:extLst>
          </c:dPt>
          <c:dPt>
            <c:idx val="3"/>
            <c:bubble3D val="0"/>
            <c:spPr>
              <a:solidFill>
                <a:schemeClr val="dk1">
                  <a:tint val="985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3192-48FC-AF32-89DF1ED6A581}"/>
              </c:ext>
            </c:extLst>
          </c:dPt>
          <c:dPt>
            <c:idx val="4"/>
            <c:bubble3D val="0"/>
            <c:spPr>
              <a:solidFill>
                <a:schemeClr val="dk1">
                  <a:tint val="3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3192-48FC-AF32-89DF1ED6A581}"/>
              </c:ext>
            </c:extLst>
          </c:dPt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99</c:v>
                </c:pt>
                <c:pt idx="2">
                  <c:v>30</c:v>
                </c:pt>
                <c:pt idx="3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92D-46E4-AC65-49DCBFCC8CA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Total/300</c:v>
                </c:pt>
              </c:strCache>
            </c:strRef>
          </c:tx>
          <c:dPt>
            <c:idx val="0"/>
            <c:bubble3D val="0"/>
            <c:spPr>
              <a:solidFill>
                <a:schemeClr val="dk1">
                  <a:tint val="885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3192-48FC-AF32-89DF1ED6A581}"/>
              </c:ext>
            </c:extLst>
          </c:dPt>
          <c:dPt>
            <c:idx val="1"/>
            <c:bubble3D val="0"/>
            <c:spPr>
              <a:solidFill>
                <a:schemeClr val="dk1">
                  <a:tint val="5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3192-48FC-AF32-89DF1ED6A581}"/>
              </c:ext>
            </c:extLst>
          </c:dPt>
          <c:dPt>
            <c:idx val="2"/>
            <c:bubble3D val="0"/>
            <c:spPr>
              <a:solidFill>
                <a:schemeClr val="dk1">
                  <a:tint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3-3192-48FC-AF32-89DF1ED6A581}"/>
              </c:ext>
            </c:extLst>
          </c:dPt>
          <c:dPt>
            <c:idx val="3"/>
            <c:bubble3D val="0"/>
            <c:spPr>
              <a:solidFill>
                <a:schemeClr val="dk1">
                  <a:tint val="985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5-3192-48FC-AF32-89DF1ED6A581}"/>
              </c:ext>
            </c:extLst>
          </c:dPt>
          <c:dPt>
            <c:idx val="4"/>
            <c:bubble3D val="0"/>
            <c:spPr>
              <a:solidFill>
                <a:schemeClr val="dk1">
                  <a:tint val="3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7-3192-48FC-AF32-89DF1ED6A581}"/>
              </c:ext>
            </c:extLst>
          </c:dPt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23</c:v>
                </c:pt>
                <c:pt idx="1">
                  <c:v>234</c:v>
                </c:pt>
                <c:pt idx="2">
                  <c:v>165</c:v>
                </c:pt>
                <c:pt idx="3">
                  <c:v>253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92D-46E4-AC65-49DCBFCC8CAD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dk1">
                  <a:tint val="885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9-3192-48FC-AF32-89DF1ED6A581}"/>
              </c:ext>
            </c:extLst>
          </c:dPt>
          <c:dPt>
            <c:idx val="1"/>
            <c:bubble3D val="0"/>
            <c:spPr>
              <a:solidFill>
                <a:schemeClr val="dk1">
                  <a:tint val="5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B-3192-48FC-AF32-89DF1ED6A581}"/>
              </c:ext>
            </c:extLst>
          </c:dPt>
          <c:dPt>
            <c:idx val="2"/>
            <c:bubble3D val="0"/>
            <c:spPr>
              <a:solidFill>
                <a:schemeClr val="dk1">
                  <a:tint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D-3192-48FC-AF32-89DF1ED6A581}"/>
              </c:ext>
            </c:extLst>
          </c:dPt>
          <c:dPt>
            <c:idx val="3"/>
            <c:bubble3D val="0"/>
            <c:spPr>
              <a:solidFill>
                <a:schemeClr val="dk1">
                  <a:tint val="985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F-3192-48FC-AF32-89DF1ED6A581}"/>
              </c:ext>
            </c:extLst>
          </c:dPt>
          <c:dPt>
            <c:idx val="4"/>
            <c:bubble3D val="0"/>
            <c:spPr>
              <a:solidFill>
                <a:schemeClr val="dk1">
                  <a:tint val="3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1-3192-48FC-AF32-89DF1ED6A581}"/>
              </c:ext>
            </c:extLst>
          </c:dPt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7.6666666666666661</c:v>
                </c:pt>
                <c:pt idx="1">
                  <c:v>78</c:v>
                </c:pt>
                <c:pt idx="2">
                  <c:v>55.000000000000007</c:v>
                </c:pt>
                <c:pt idx="3">
                  <c:v>84.333333333333343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92D-46E4-AC65-49DCBFCC8C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219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Student Score Wit</a:t>
            </a:r>
            <a:r>
              <a:rPr lang="en-IN" baseline="0" dirty="0"/>
              <a:t>h Subject and Percentage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English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60</c:v>
                </c:pt>
                <c:pt idx="2">
                  <c:v>65</c:v>
                </c:pt>
                <c:pt idx="3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C0-4171-A2AB-50A90D26AC3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Hindi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11</c:v>
                </c:pt>
                <c:pt idx="1">
                  <c:v>75</c:v>
                </c:pt>
                <c:pt idx="2">
                  <c:v>70</c:v>
                </c:pt>
                <c:pt idx="3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0C0-4171-A2AB-50A90D26AC3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Social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99</c:v>
                </c:pt>
                <c:pt idx="2">
                  <c:v>30</c:v>
                </c:pt>
                <c:pt idx="3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0C0-4171-A2AB-50A90D26AC3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Total/300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23</c:v>
                </c:pt>
                <c:pt idx="1">
                  <c:v>234</c:v>
                </c:pt>
                <c:pt idx="2">
                  <c:v>165</c:v>
                </c:pt>
                <c:pt idx="3">
                  <c:v>253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0C0-4171-A2AB-50A90D26AC35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7.6666666666666661</c:v>
                </c:pt>
                <c:pt idx="1">
                  <c:v>78</c:v>
                </c:pt>
                <c:pt idx="2">
                  <c:v>55.000000000000007</c:v>
                </c:pt>
                <c:pt idx="3">
                  <c:v>84.333333333333343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0C0-4171-A2AB-50A90D26AC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19811887"/>
        <c:axId val="1819809967"/>
      </c:barChart>
      <c:catAx>
        <c:axId val="181981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809967"/>
        <c:crosses val="autoZero"/>
        <c:auto val="1"/>
        <c:lblAlgn val="ctr"/>
        <c:lblOffset val="100"/>
        <c:noMultiLvlLbl val="0"/>
      </c:catAx>
      <c:valAx>
        <c:axId val="18198099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811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Sales Information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Electronics</c:v>
                </c:pt>
                <c:pt idx="1">
                  <c:v>personal Accessories</c:v>
                </c:pt>
                <c:pt idx="2">
                  <c:v>Welness</c:v>
                </c:pt>
                <c:pt idx="3">
                  <c:v>Health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E8-41DA-B15C-7B82ADE08B0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Electronics</c:v>
                </c:pt>
                <c:pt idx="1">
                  <c:v>personal Accessories</c:v>
                </c:pt>
                <c:pt idx="2">
                  <c:v>Welness</c:v>
                </c:pt>
                <c:pt idx="3">
                  <c:v>Health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AE8-41DA-B15C-7B82ADE08B0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2024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Electronics</c:v>
                </c:pt>
                <c:pt idx="1">
                  <c:v>personal Accessories</c:v>
                </c:pt>
                <c:pt idx="2">
                  <c:v>Welness</c:v>
                </c:pt>
                <c:pt idx="3">
                  <c:v>Health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AE8-41DA-B15C-7B82ADE08B0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24245039"/>
        <c:axId val="224242639"/>
      </c:barChart>
      <c:catAx>
        <c:axId val="2242450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4242639"/>
        <c:crosses val="autoZero"/>
        <c:auto val="1"/>
        <c:lblAlgn val="ctr"/>
        <c:lblOffset val="100"/>
        <c:noMultiLvlLbl val="0"/>
      </c:catAx>
      <c:valAx>
        <c:axId val="22424263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42450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Sales Expectation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2024</c:v>
                </c:pt>
              </c:strCache>
            </c:strRef>
          </c:tx>
          <c:spPr>
            <a:solidFill>
              <a:schemeClr val="accent6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Electronics</c:v>
                </c:pt>
                <c:pt idx="1">
                  <c:v>personal Accessories</c:v>
                </c:pt>
                <c:pt idx="2">
                  <c:v>Welness</c:v>
                </c:pt>
                <c:pt idx="3">
                  <c:v>Health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5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FE4-47A2-9B68-09702D2D2C1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2025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Electronics</c:v>
                </c:pt>
                <c:pt idx="1">
                  <c:v>personal Accessories</c:v>
                </c:pt>
                <c:pt idx="2">
                  <c:v>Welness</c:v>
                </c:pt>
                <c:pt idx="3">
                  <c:v>Health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7</c:v>
                </c:pt>
                <c:pt idx="1">
                  <c:v>7</c:v>
                </c:pt>
                <c:pt idx="2">
                  <c:v>7</c:v>
                </c:pt>
                <c:pt idx="3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FE4-47A2-9B68-09702D2D2C1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2026</c:v>
                </c:pt>
              </c:strCache>
            </c:strRef>
          </c:tx>
          <c:spPr>
            <a:solidFill>
              <a:schemeClr val="accent6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Electronics</c:v>
                </c:pt>
                <c:pt idx="1">
                  <c:v>personal Accessories</c:v>
                </c:pt>
                <c:pt idx="2">
                  <c:v>Welness</c:v>
                </c:pt>
                <c:pt idx="3">
                  <c:v>Health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7.5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FE4-47A2-9B68-09702D2D2C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24245039"/>
        <c:axId val="224242639"/>
      </c:barChart>
      <c:catAx>
        <c:axId val="2242450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4242639"/>
        <c:crosses val="autoZero"/>
        <c:auto val="1"/>
        <c:lblAlgn val="ctr"/>
        <c:lblOffset val="100"/>
        <c:noMultiLvlLbl val="0"/>
      </c:catAx>
      <c:valAx>
        <c:axId val="22424263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42450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Name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A9-4180-965A-337AB7C80DD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Marks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76</c:v>
                </c:pt>
                <c:pt idx="1">
                  <c:v>49</c:v>
                </c:pt>
                <c:pt idx="2">
                  <c:v>56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7A9-4180-965A-337AB7C80DD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Pctage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70</c:v>
                </c:pt>
                <c:pt idx="1">
                  <c:v>52</c:v>
                </c:pt>
                <c:pt idx="2">
                  <c:v>60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7A9-4180-965A-337AB7C80D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04124751"/>
        <c:axId val="1704123791"/>
      </c:barChart>
      <c:catAx>
        <c:axId val="1704124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4123791"/>
        <c:crosses val="autoZero"/>
        <c:auto val="1"/>
        <c:lblAlgn val="ctr"/>
        <c:lblOffset val="100"/>
        <c:noMultiLvlLbl val="0"/>
      </c:catAx>
      <c:valAx>
        <c:axId val="17041237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41247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Name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A9-4180-965A-337AB7C80DD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Marks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76</c:v>
                </c:pt>
                <c:pt idx="1">
                  <c:v>49</c:v>
                </c:pt>
                <c:pt idx="2">
                  <c:v>56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7A9-4180-965A-337AB7C80DD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Pctage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70</c:v>
                </c:pt>
                <c:pt idx="1">
                  <c:v>52</c:v>
                </c:pt>
                <c:pt idx="2">
                  <c:v>60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7A9-4180-965A-337AB7C80D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04124751"/>
        <c:axId val="1704123791"/>
      </c:barChart>
      <c:catAx>
        <c:axId val="1704124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4123791"/>
        <c:crosses val="autoZero"/>
        <c:auto val="1"/>
        <c:lblAlgn val="ctr"/>
        <c:lblOffset val="100"/>
        <c:noMultiLvlLbl val="0"/>
      </c:catAx>
      <c:valAx>
        <c:axId val="17041237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41247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Sheet1!$D$1</c:f>
              <c:strCache>
                <c:ptCount val="1"/>
                <c:pt idx="0">
                  <c:v>Pctage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58A-47DA-88CD-C8F849AE412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58A-47DA-88CD-C8F849AE412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58A-47DA-88CD-C8F849AE412E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  <c:pt idx="0">
                  <c:v>1</c:v>
                </c:pt>
                <c:pt idx="1">
                  <c:v>2</c:v>
                </c:pt>
                <c:pt idx="2">
                  <c:v>3</c:v>
                </c:pt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  <c:pt idx="0">
                  <c:v>70</c:v>
                </c:pt>
                <c:pt idx="1">
                  <c:v>52</c:v>
                </c:pt>
                <c:pt idx="2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4A-482B-9E38-EEF1E0C7483B}"/>
            </c:ext>
          </c:extLst>
        </c:ser>
        <c:ser>
          <c:idx val="1"/>
          <c:order val="1"/>
          <c:tx>
            <c:strRef>
              <c:f>Sheet1!$E$1</c:f>
              <c:strCache>
                <c:ptCount val="1"/>
                <c:pt idx="0">
                  <c:v>Name2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58A-47DA-88CD-C8F849AE412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758A-47DA-88CD-C8F849AE412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758A-47DA-88CD-C8F849AE412E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  <c:pt idx="0">
                  <c:v>1</c:v>
                </c:pt>
                <c:pt idx="1">
                  <c:v>2</c:v>
                </c:pt>
                <c:pt idx="2">
                  <c:v>3</c:v>
                </c:pt>
              </c:numCache>
            </c:numRef>
          </c:cat>
          <c:val>
            <c:numRef>
              <c:f>Sheet1!$E$2:$E$4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C4A-482B-9E38-EEF1E0C748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Student Score Wit</a:t>
            </a:r>
            <a:r>
              <a:rPr lang="en-IN" baseline="0" dirty="0"/>
              <a:t>h Subject and Percentage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English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60</c:v>
                </c:pt>
                <c:pt idx="2">
                  <c:v>65</c:v>
                </c:pt>
                <c:pt idx="3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98-467F-AEE1-9128DCC82D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Hindi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11</c:v>
                </c:pt>
                <c:pt idx="1">
                  <c:v>75</c:v>
                </c:pt>
                <c:pt idx="2">
                  <c:v>70</c:v>
                </c:pt>
                <c:pt idx="3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E98-467F-AEE1-9128DCC82D9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Social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99</c:v>
                </c:pt>
                <c:pt idx="2">
                  <c:v>30</c:v>
                </c:pt>
                <c:pt idx="3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E98-467F-AEE1-9128DCC82D9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Total/300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23</c:v>
                </c:pt>
                <c:pt idx="1">
                  <c:v>234</c:v>
                </c:pt>
                <c:pt idx="2">
                  <c:v>165</c:v>
                </c:pt>
                <c:pt idx="3">
                  <c:v>253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E98-467F-AEE1-9128DCC82D9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7.6666666666666661</c:v>
                </c:pt>
                <c:pt idx="1">
                  <c:v>78</c:v>
                </c:pt>
                <c:pt idx="2">
                  <c:v>55.000000000000007</c:v>
                </c:pt>
                <c:pt idx="3">
                  <c:v>84.333333333333343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E98-467F-AEE1-9128DCC82D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819811887"/>
        <c:axId val="1819809967"/>
      </c:barChart>
      <c:catAx>
        <c:axId val="181981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809967"/>
        <c:crosses val="autoZero"/>
        <c:auto val="1"/>
        <c:lblAlgn val="ctr"/>
        <c:lblOffset val="100"/>
        <c:noMultiLvlLbl val="0"/>
      </c:catAx>
      <c:valAx>
        <c:axId val="18198099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811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Subject</a:t>
            </a:r>
            <a:r>
              <a:rPr lang="en-IN" baseline="0" dirty="0"/>
              <a:t> Wise Score by Student</a:t>
            </a:r>
            <a:endParaRPr lang="en-I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English</c:v>
                </c:pt>
              </c:strCache>
            </c:strRef>
          </c:tx>
          <c:spPr>
            <a:solidFill>
              <a:schemeClr val="accent6">
                <a:tint val="54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60</c:v>
                </c:pt>
                <c:pt idx="2">
                  <c:v>65</c:v>
                </c:pt>
                <c:pt idx="3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DA-4D1D-A9F9-E9515129357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Hindi</c:v>
                </c:pt>
              </c:strCache>
            </c:strRef>
          </c:tx>
          <c:spPr>
            <a:solidFill>
              <a:schemeClr val="accent6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11</c:v>
                </c:pt>
                <c:pt idx="1">
                  <c:v>75</c:v>
                </c:pt>
                <c:pt idx="2">
                  <c:v>70</c:v>
                </c:pt>
                <c:pt idx="3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DA-4D1D-A9F9-E9515129357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Social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99</c:v>
                </c:pt>
                <c:pt idx="2">
                  <c:v>30</c:v>
                </c:pt>
                <c:pt idx="3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EDA-4D1D-A9F9-E9515129357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Total/300</c:v>
                </c:pt>
              </c:strCache>
            </c:strRef>
          </c:tx>
          <c:spPr>
            <a:solidFill>
              <a:schemeClr val="accent6">
                <a:shade val="7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23</c:v>
                </c:pt>
                <c:pt idx="1">
                  <c:v>234</c:v>
                </c:pt>
                <c:pt idx="2">
                  <c:v>165</c:v>
                </c:pt>
                <c:pt idx="3">
                  <c:v>253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EDA-4D1D-A9F9-E9515129357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%</c:v>
                </c:pt>
              </c:strCache>
            </c:strRef>
          </c:tx>
          <c:spPr>
            <a:solidFill>
              <a:schemeClr val="accent6">
                <a:shade val="53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7.6666666666666661</c:v>
                </c:pt>
                <c:pt idx="1">
                  <c:v>78</c:v>
                </c:pt>
                <c:pt idx="2">
                  <c:v>55.000000000000007</c:v>
                </c:pt>
                <c:pt idx="3">
                  <c:v>84.333333333333343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EDA-4D1D-A9F9-E951512935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1819811887"/>
        <c:axId val="1819809967"/>
      </c:barChart>
      <c:catAx>
        <c:axId val="181981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809967"/>
        <c:crosses val="autoZero"/>
        <c:auto val="1"/>
        <c:lblAlgn val="ctr"/>
        <c:lblOffset val="100"/>
        <c:noMultiLvlLbl val="0"/>
      </c:catAx>
      <c:valAx>
        <c:axId val="18198099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811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r>
              <a:rPr lang="en-US"/>
              <a:t>Scores by Student  over 300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badi" panose="020B0604020104020204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English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60</c:v>
                </c:pt>
                <c:pt idx="2">
                  <c:v>65</c:v>
                </c:pt>
                <c:pt idx="3">
                  <c:v>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65F-4510-A880-3B872657F57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Hindi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11</c:v>
                </c:pt>
                <c:pt idx="1">
                  <c:v>75</c:v>
                </c:pt>
                <c:pt idx="2">
                  <c:v>70</c:v>
                </c:pt>
                <c:pt idx="3">
                  <c:v>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65F-4510-A880-3B872657F57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Social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99</c:v>
                </c:pt>
                <c:pt idx="2">
                  <c:v>30</c:v>
                </c:pt>
                <c:pt idx="3">
                  <c:v>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65F-4510-A880-3B872657F57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Total/300</c:v>
                </c:pt>
              </c:strCache>
            </c:strRef>
          </c:tx>
          <c:spPr>
            <a:ln w="28575" cap="rnd">
              <a:solidFill>
                <a:schemeClr val="accent6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23</c:v>
                </c:pt>
                <c:pt idx="1">
                  <c:v>234</c:v>
                </c:pt>
                <c:pt idx="2">
                  <c:v>165</c:v>
                </c:pt>
                <c:pt idx="3">
                  <c:v>253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65F-4510-A880-3B872657F571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%</c:v>
                </c:pt>
              </c:strCache>
            </c:strRef>
          </c:tx>
          <c:spPr>
            <a:ln w="28575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Kiran</c:v>
                </c:pt>
                <c:pt idx="1">
                  <c:v>Sasilekha</c:v>
                </c:pt>
                <c:pt idx="2">
                  <c:v>Surya</c:v>
                </c:pt>
                <c:pt idx="3">
                  <c:v>Pavitra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7.6666666666666661</c:v>
                </c:pt>
                <c:pt idx="1">
                  <c:v>78</c:v>
                </c:pt>
                <c:pt idx="2">
                  <c:v>55.000000000000007</c:v>
                </c:pt>
                <c:pt idx="3">
                  <c:v>84.333333333333343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65F-4510-A880-3B872657F5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19811887"/>
        <c:axId val="1819809967"/>
      </c:lineChart>
      <c:catAx>
        <c:axId val="18198118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819809967"/>
        <c:crosses val="autoZero"/>
        <c:auto val="1"/>
        <c:lblAlgn val="ctr"/>
        <c:lblOffset val="100"/>
        <c:noMultiLvlLbl val="0"/>
      </c:catAx>
      <c:valAx>
        <c:axId val="18198099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badi" panose="020B0604020104020204" pitchFamily="34" charset="0"/>
                <a:ea typeface="+mn-ea"/>
                <a:cs typeface="+mn-cs"/>
              </a:defRPr>
            </a:pPr>
            <a:endParaRPr lang="en-US"/>
          </a:p>
        </c:txPr>
        <c:crossAx val="18198118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badi" panose="020B0604020104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aseline="0">
          <a:latin typeface="Abadi" panose="020B06040201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5">
  <a:schemeClr val="accent5"/>
</cs:colorStyle>
</file>

<file path=ppt/charts/colors10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9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260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738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77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556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033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38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17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030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659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807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5608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9/18/2024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7416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5B79A0-69AD-4CBD-897F-32C7A2BA2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Green Snake">
            <a:extLst>
              <a:ext uri="{FF2B5EF4-FFF2-40B4-BE49-F238E27FC236}">
                <a16:creationId xmlns:a16="http://schemas.microsoft.com/office/drawing/2014/main" id="{9CE9BD35-915D-23B0-A6C5-70A83E01DE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C2F33EB-E7CB-4EE9-BBBF-D632F5C00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D12016-6EE5-4F4A-BC99-A56493E60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87507"/>
            <a:ext cx="12191999" cy="5070562"/>
          </a:xfrm>
          <a:prstGeom prst="rect">
            <a:avLst/>
          </a:prstGeom>
          <a:gradFill flip="none" rotWithShape="1">
            <a:gsLst>
              <a:gs pos="50000">
                <a:srgbClr val="000000">
                  <a:alpha val="37000"/>
                </a:srgbClr>
              </a:gs>
              <a:gs pos="80000">
                <a:srgbClr val="000000">
                  <a:alpha val="22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15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297C5-2EE4-2730-98E2-C188D66FD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7929" y="1181101"/>
            <a:ext cx="7236143" cy="2610914"/>
          </a:xfrm>
        </p:spPr>
        <p:txBody>
          <a:bodyPr anchor="b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Data Science Python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9D82B6-3EBC-B60B-FD12-9849015FE4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2054" y="4901055"/>
            <a:ext cx="5899356" cy="1271142"/>
          </a:xfrm>
        </p:spPr>
        <p:txBody>
          <a:bodyPr>
            <a:normAutofit/>
          </a:bodyPr>
          <a:lstStyle/>
          <a:p>
            <a:pPr algn="ctr"/>
            <a:endParaRPr lang="en-IN">
              <a:solidFill>
                <a:srgbClr val="FFFFFF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4270B3E-3C96-4381-9F21-EC83F1E1A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71DF4C0-7A22-4E59-9E9C-BD2E24536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6708" y="4316888"/>
            <a:ext cx="1958585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3696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EEDAF-762D-E8B6-5BC0-0FE594492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 ! – The Best Electronics Brand In India 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CED91-50C0-5121-E3C1-3EE6D25BB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332026"/>
            <a:ext cx="4675094" cy="3567118"/>
          </a:xfrm>
        </p:spPr>
        <p:txBody>
          <a:bodyPr numCol="2">
            <a:normAutofit/>
          </a:bodyPr>
          <a:lstStyle/>
          <a:p>
            <a:r>
              <a:rPr lang="en-US" dirty="0"/>
              <a:t>Sales, No. Of Customers users</a:t>
            </a:r>
          </a:p>
          <a:p>
            <a:r>
              <a:rPr lang="en-US" dirty="0"/>
              <a:t>Customer Reviews</a:t>
            </a:r>
          </a:p>
          <a:p>
            <a:r>
              <a:rPr lang="en-US" dirty="0"/>
              <a:t>Quality </a:t>
            </a:r>
          </a:p>
          <a:p>
            <a:r>
              <a:rPr lang="en-US" dirty="0"/>
              <a:t>Lifetime of Product</a:t>
            </a:r>
          </a:p>
          <a:p>
            <a:r>
              <a:rPr lang="en-IN" dirty="0"/>
              <a:t>Service</a:t>
            </a:r>
          </a:p>
          <a:p>
            <a:r>
              <a:rPr lang="en-IN" dirty="0"/>
              <a:t>Product launch</a:t>
            </a:r>
          </a:p>
          <a:p>
            <a:r>
              <a:rPr lang="en-IN" dirty="0"/>
              <a:t>Price Range</a:t>
            </a:r>
          </a:p>
          <a:p>
            <a:r>
              <a:rPr lang="en-IN" dirty="0"/>
              <a:t>Product Design</a:t>
            </a:r>
          </a:p>
          <a:p>
            <a:r>
              <a:rPr lang="en-IN" dirty="0"/>
              <a:t>Features</a:t>
            </a:r>
          </a:p>
          <a:p>
            <a:r>
              <a:rPr lang="en-IN" dirty="0"/>
              <a:t>Advertising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3A5F61-B8DA-906B-C9F8-A6CA60B2A9ED}"/>
              </a:ext>
            </a:extLst>
          </p:cNvPr>
          <p:cNvSpPr txBox="1"/>
          <p:nvPr/>
        </p:nvSpPr>
        <p:spPr>
          <a:xfrm>
            <a:off x="10659036" y="2084260"/>
            <a:ext cx="15329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Havels</a:t>
            </a:r>
            <a:endParaRPr lang="en-US" dirty="0"/>
          </a:p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Bajaj</a:t>
            </a:r>
          </a:p>
          <a:p>
            <a:r>
              <a:rPr lang="en-US" dirty="0" err="1"/>
              <a:t>Khaitan</a:t>
            </a:r>
            <a:endParaRPr lang="en-US" dirty="0"/>
          </a:p>
          <a:p>
            <a:r>
              <a:rPr lang="en-US" dirty="0"/>
              <a:t>BPL</a:t>
            </a:r>
          </a:p>
          <a:p>
            <a:r>
              <a:rPr lang="en-US" dirty="0" err="1"/>
              <a:t>VideoCon</a:t>
            </a:r>
            <a:endParaRPr lang="en-US" dirty="0"/>
          </a:p>
          <a:p>
            <a:r>
              <a:rPr lang="en-US" dirty="0"/>
              <a:t>Philips</a:t>
            </a:r>
          </a:p>
          <a:p>
            <a:r>
              <a:rPr lang="en-US" dirty="0" err="1"/>
              <a:t>Inasla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4351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6D6D5-0A93-4494-1594-16D764C6F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-68359"/>
            <a:ext cx="9905999" cy="525559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Features of your Phone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751AB-1485-1150-1307-C47621E2A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471" y="574942"/>
            <a:ext cx="11824447" cy="5323833"/>
          </a:xfrm>
        </p:spPr>
        <p:txBody>
          <a:bodyPr numCol="6">
            <a:normAutofit fontScale="62500" lnSpcReduction="20000"/>
          </a:bodyPr>
          <a:lstStyle/>
          <a:p>
            <a:r>
              <a:rPr lang="en-US" dirty="0"/>
              <a:t>Call/Phone</a:t>
            </a:r>
          </a:p>
          <a:p>
            <a:r>
              <a:rPr lang="en-US" dirty="0"/>
              <a:t>Messaging</a:t>
            </a:r>
          </a:p>
          <a:p>
            <a:r>
              <a:rPr lang="en-US" dirty="0"/>
              <a:t>Camera/Quality</a:t>
            </a:r>
          </a:p>
          <a:p>
            <a:r>
              <a:rPr lang="en-US" dirty="0"/>
              <a:t>Face Recognition</a:t>
            </a:r>
          </a:p>
          <a:p>
            <a:r>
              <a:rPr lang="en-US" dirty="0"/>
              <a:t>Finger Print reading</a:t>
            </a:r>
          </a:p>
          <a:p>
            <a:r>
              <a:rPr lang="en-US" dirty="0"/>
              <a:t>Battery Capacity</a:t>
            </a:r>
          </a:p>
          <a:p>
            <a:r>
              <a:rPr lang="en-US" dirty="0"/>
              <a:t>Storage</a:t>
            </a:r>
          </a:p>
          <a:p>
            <a:r>
              <a:rPr lang="en-US" dirty="0"/>
              <a:t>Mic</a:t>
            </a:r>
          </a:p>
          <a:p>
            <a:r>
              <a:rPr lang="en-US" dirty="0"/>
              <a:t>Split Screen</a:t>
            </a:r>
          </a:p>
          <a:p>
            <a:r>
              <a:rPr lang="en-US" dirty="0"/>
              <a:t>Multiple Application</a:t>
            </a:r>
          </a:p>
          <a:p>
            <a:r>
              <a:rPr lang="en-US" dirty="0"/>
              <a:t>Flashlight</a:t>
            </a:r>
          </a:p>
          <a:p>
            <a:r>
              <a:rPr lang="en-US" dirty="0"/>
              <a:t>Internet</a:t>
            </a:r>
          </a:p>
          <a:p>
            <a:r>
              <a:rPr lang="en-US" dirty="0"/>
              <a:t>Video Stabilization</a:t>
            </a:r>
          </a:p>
          <a:p>
            <a:r>
              <a:rPr lang="en-US" dirty="0"/>
              <a:t>Music/Songs</a:t>
            </a:r>
          </a:p>
          <a:p>
            <a:r>
              <a:rPr lang="en-IN" dirty="0"/>
              <a:t>Connectivity</a:t>
            </a:r>
          </a:p>
          <a:p>
            <a:r>
              <a:rPr lang="en-IN" dirty="0"/>
              <a:t>Voice Assistant</a:t>
            </a:r>
          </a:p>
          <a:p>
            <a:r>
              <a:rPr lang="en-IN" dirty="0"/>
              <a:t>GPS</a:t>
            </a:r>
          </a:p>
          <a:p>
            <a:r>
              <a:rPr lang="en-IN" dirty="0"/>
              <a:t>Bluetooth</a:t>
            </a:r>
          </a:p>
          <a:p>
            <a:r>
              <a:rPr lang="en-IN" dirty="0"/>
              <a:t>Audio/Video Recording</a:t>
            </a:r>
          </a:p>
          <a:p>
            <a:r>
              <a:rPr lang="en-IN" dirty="0"/>
              <a:t>Apps – </a:t>
            </a:r>
            <a:r>
              <a:rPr lang="en-IN" dirty="0" err="1"/>
              <a:t>Playstore</a:t>
            </a:r>
            <a:r>
              <a:rPr lang="en-IN" dirty="0"/>
              <a:t>/Appstore</a:t>
            </a:r>
          </a:p>
          <a:p>
            <a:r>
              <a:rPr lang="en-IN" dirty="0"/>
              <a:t>Operating System</a:t>
            </a:r>
          </a:p>
          <a:p>
            <a:r>
              <a:rPr lang="en-IN" dirty="0"/>
              <a:t>Games</a:t>
            </a:r>
          </a:p>
          <a:p>
            <a:r>
              <a:rPr lang="en-IN" dirty="0"/>
              <a:t>Edit Pictures</a:t>
            </a:r>
          </a:p>
          <a:p>
            <a:r>
              <a:rPr lang="en-IN" dirty="0"/>
              <a:t>Alarms</a:t>
            </a:r>
          </a:p>
          <a:p>
            <a:r>
              <a:rPr lang="en-IN" dirty="0"/>
              <a:t>Calendar </a:t>
            </a:r>
          </a:p>
          <a:p>
            <a:r>
              <a:rPr lang="en-IN" dirty="0"/>
              <a:t>Time</a:t>
            </a:r>
          </a:p>
          <a:p>
            <a:r>
              <a:rPr lang="en-IN" dirty="0"/>
              <a:t>Notes</a:t>
            </a:r>
          </a:p>
          <a:p>
            <a:r>
              <a:rPr lang="en-IN" dirty="0"/>
              <a:t>Aeroplane Mode</a:t>
            </a:r>
          </a:p>
          <a:p>
            <a:r>
              <a:rPr lang="en-IN" dirty="0"/>
              <a:t>Calculator</a:t>
            </a:r>
          </a:p>
          <a:p>
            <a:r>
              <a:rPr lang="en-IN" dirty="0"/>
              <a:t>Sharing Files</a:t>
            </a:r>
          </a:p>
          <a:p>
            <a:r>
              <a:rPr lang="en-IN" dirty="0"/>
              <a:t>Eye Protection</a:t>
            </a:r>
          </a:p>
          <a:p>
            <a:r>
              <a:rPr lang="en-IN" dirty="0"/>
              <a:t>AI</a:t>
            </a:r>
          </a:p>
          <a:p>
            <a:r>
              <a:rPr lang="en-IN" dirty="0"/>
              <a:t>Screen Share/Shot/Recording</a:t>
            </a:r>
          </a:p>
          <a:p>
            <a:r>
              <a:rPr lang="en-IN" dirty="0"/>
              <a:t>Power Sharing</a:t>
            </a:r>
          </a:p>
          <a:p>
            <a:r>
              <a:rPr lang="en-IN" dirty="0"/>
              <a:t>Vibration/Silent</a:t>
            </a:r>
          </a:p>
          <a:p>
            <a:r>
              <a:rPr lang="en-IN" dirty="0"/>
              <a:t>Focus</a:t>
            </a:r>
          </a:p>
          <a:p>
            <a:r>
              <a:rPr lang="en-IN" dirty="0"/>
              <a:t>DND</a:t>
            </a:r>
          </a:p>
          <a:p>
            <a:r>
              <a:rPr lang="en-IN" dirty="0"/>
              <a:t>Wireless Charging</a:t>
            </a:r>
          </a:p>
          <a:p>
            <a:r>
              <a:rPr lang="en-IN" dirty="0"/>
              <a:t>Scanning</a:t>
            </a:r>
          </a:p>
          <a:p>
            <a:r>
              <a:rPr lang="en-IN" dirty="0"/>
              <a:t>Reboot</a:t>
            </a:r>
          </a:p>
          <a:p>
            <a:r>
              <a:rPr lang="en-IN" dirty="0"/>
              <a:t>Reset</a:t>
            </a:r>
          </a:p>
          <a:p>
            <a:r>
              <a:rPr lang="en-IN" dirty="0"/>
              <a:t>Power off</a:t>
            </a:r>
          </a:p>
          <a:p>
            <a:r>
              <a:rPr lang="en-IN" dirty="0"/>
              <a:t>Optimization</a:t>
            </a:r>
          </a:p>
          <a:p>
            <a:r>
              <a:rPr lang="en-IN" dirty="0"/>
              <a:t>Uploading/Downloading</a:t>
            </a:r>
          </a:p>
          <a:p>
            <a:r>
              <a:rPr lang="en-IN" dirty="0"/>
              <a:t>IR Blaster</a:t>
            </a:r>
          </a:p>
          <a:p>
            <a:r>
              <a:rPr lang="en-IN" dirty="0"/>
              <a:t>Noise Cancelation</a:t>
            </a:r>
          </a:p>
          <a:p>
            <a:r>
              <a:rPr lang="en-IN" dirty="0"/>
              <a:t>Developer Options</a:t>
            </a:r>
          </a:p>
          <a:p>
            <a:r>
              <a:rPr lang="en-IN" dirty="0"/>
              <a:t>Tap to wake</a:t>
            </a:r>
          </a:p>
          <a:p>
            <a:r>
              <a:rPr lang="en-IN" dirty="0"/>
              <a:t>Theme Changing</a:t>
            </a:r>
          </a:p>
          <a:p>
            <a:r>
              <a:rPr lang="en-IN" dirty="0"/>
              <a:t>Child Safety</a:t>
            </a:r>
          </a:p>
          <a:p>
            <a:r>
              <a:rPr lang="en-IN" dirty="0"/>
              <a:t>Brightness</a:t>
            </a:r>
          </a:p>
          <a:p>
            <a:r>
              <a:rPr lang="en-IN" dirty="0"/>
              <a:t>Security</a:t>
            </a:r>
          </a:p>
          <a:p>
            <a:r>
              <a:rPr lang="en-IN" dirty="0"/>
              <a:t>Guest Mode/user Switch</a:t>
            </a:r>
          </a:p>
          <a:p>
            <a:r>
              <a:rPr lang="en-IN" dirty="0"/>
              <a:t>OTG</a:t>
            </a:r>
          </a:p>
          <a:p>
            <a:r>
              <a:rPr lang="en-IN" dirty="0"/>
              <a:t>Torch</a:t>
            </a:r>
          </a:p>
          <a:p>
            <a:r>
              <a:rPr lang="en-IN" dirty="0"/>
              <a:t>Device Control</a:t>
            </a:r>
          </a:p>
          <a:p>
            <a:r>
              <a:rPr lang="en-IN" dirty="0"/>
              <a:t>Notifications</a:t>
            </a:r>
          </a:p>
          <a:p>
            <a:r>
              <a:rPr lang="en-IN" dirty="0"/>
              <a:t>Dual App/Second Space</a:t>
            </a:r>
          </a:p>
          <a:p>
            <a:r>
              <a:rPr lang="en-IN" dirty="0"/>
              <a:t>Fast Charge</a:t>
            </a:r>
          </a:p>
          <a:p>
            <a:r>
              <a:rPr lang="en-IN" dirty="0"/>
              <a:t>Weight</a:t>
            </a:r>
          </a:p>
          <a:p>
            <a:r>
              <a:rPr lang="en-IN" dirty="0"/>
              <a:t>Night Mode</a:t>
            </a:r>
          </a:p>
          <a:p>
            <a:r>
              <a:rPr lang="en-IN" dirty="0"/>
              <a:t>Eye Protection</a:t>
            </a:r>
          </a:p>
          <a:p>
            <a:r>
              <a:rPr lang="en-IN" dirty="0"/>
              <a:t>App lock</a:t>
            </a:r>
          </a:p>
          <a:p>
            <a:r>
              <a:rPr lang="en-IN" dirty="0"/>
              <a:t>Dynamic Slides</a:t>
            </a:r>
          </a:p>
          <a:p>
            <a:r>
              <a:rPr lang="en-IN" dirty="0"/>
              <a:t>Flash</a:t>
            </a:r>
          </a:p>
          <a:p>
            <a:r>
              <a:rPr lang="en-IN" dirty="0" err="1"/>
              <a:t>HotSpot</a:t>
            </a:r>
            <a:r>
              <a:rPr lang="en-IN" dirty="0"/>
              <a:t> /Data Saver</a:t>
            </a:r>
          </a:p>
          <a:p>
            <a:r>
              <a:rPr lang="en-IN" dirty="0"/>
              <a:t>Proximity</a:t>
            </a:r>
          </a:p>
          <a:p>
            <a:r>
              <a:rPr lang="en-IN" dirty="0"/>
              <a:t>Power Saving</a:t>
            </a:r>
          </a:p>
          <a:p>
            <a:r>
              <a:rPr lang="en-IN" dirty="0"/>
              <a:t>Fitness Tracking</a:t>
            </a:r>
          </a:p>
          <a:p>
            <a:r>
              <a:rPr lang="en-IN" dirty="0"/>
              <a:t>Flexible Window</a:t>
            </a:r>
          </a:p>
          <a:p>
            <a:r>
              <a:rPr lang="en-IN" dirty="0"/>
              <a:t>Bike Mode</a:t>
            </a:r>
          </a:p>
          <a:p>
            <a:r>
              <a:rPr lang="en-IN" dirty="0"/>
              <a:t>Floating Window</a:t>
            </a:r>
          </a:p>
          <a:p>
            <a:r>
              <a:rPr lang="en-IN" dirty="0"/>
              <a:t>External memory Card</a:t>
            </a:r>
          </a:p>
          <a:p>
            <a:r>
              <a:rPr lang="en-IN" dirty="0"/>
              <a:t>Dual Sim Slots</a:t>
            </a:r>
          </a:p>
          <a:p>
            <a:r>
              <a:rPr lang="en-IN" dirty="0"/>
              <a:t>Night Mode – Sleep Mode</a:t>
            </a:r>
          </a:p>
          <a:p>
            <a:r>
              <a:rPr lang="en-IN" dirty="0"/>
              <a:t>Design Mode</a:t>
            </a:r>
          </a:p>
          <a:p>
            <a:r>
              <a:rPr lang="en-IN" dirty="0"/>
              <a:t>Display Shape</a:t>
            </a:r>
          </a:p>
          <a:p>
            <a:r>
              <a:rPr lang="en-IN" dirty="0"/>
              <a:t>Touch Protection</a:t>
            </a:r>
          </a:p>
          <a:p>
            <a:r>
              <a:rPr lang="en-IN" dirty="0"/>
              <a:t>SOS</a:t>
            </a:r>
          </a:p>
          <a:p>
            <a:r>
              <a:rPr lang="en-IN" dirty="0"/>
              <a:t>Gestures/Touch</a:t>
            </a:r>
          </a:p>
          <a:p>
            <a:r>
              <a:rPr lang="en-IN" dirty="0"/>
              <a:t>Backup/Restore</a:t>
            </a:r>
          </a:p>
          <a:p>
            <a:r>
              <a:rPr lang="en-IN" dirty="0"/>
              <a:t>Screen Resolution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2952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4B48E-9B09-6282-EEF0-EAFC74956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341" y="-95253"/>
            <a:ext cx="9905999" cy="1360898"/>
          </a:xfrm>
        </p:spPr>
        <p:txBody>
          <a:bodyPr/>
          <a:lstStyle/>
          <a:p>
            <a:r>
              <a:rPr lang="en-US" dirty="0"/>
              <a:t>Why Data Analysis ? – Problem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7743E-6C73-0F42-7E12-BC4CFF45B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693" y="951461"/>
            <a:ext cx="9784977" cy="1271786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Decisions – Business -&gt; Understand the problem first ! -&gt; Trend is Erratic – </a:t>
            </a:r>
          </a:p>
          <a:p>
            <a:r>
              <a:rPr lang="en-US" dirty="0"/>
              <a:t>Data from current situation – “AS IS” – To what it should be</a:t>
            </a:r>
          </a:p>
          <a:p>
            <a:endParaRPr lang="en-US" dirty="0"/>
          </a:p>
          <a:p>
            <a:r>
              <a:rPr lang="en-US" sz="3300" b="1" dirty="0"/>
              <a:t>To increase the sales !!</a:t>
            </a:r>
          </a:p>
          <a:p>
            <a:endParaRPr lang="en-US" dirty="0"/>
          </a:p>
          <a:p>
            <a:endParaRPr lang="en-IN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2BA4824-1AC8-8AD1-463E-115F84D8FF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0509022"/>
              </p:ext>
            </p:extLst>
          </p:nvPr>
        </p:nvGraphicFramePr>
        <p:xfrm>
          <a:off x="421340" y="2947767"/>
          <a:ext cx="4805083" cy="2958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2C53284-FD50-6C2C-1FF7-BA1C2232DE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4919468"/>
              </p:ext>
            </p:extLst>
          </p:nvPr>
        </p:nvGraphicFramePr>
        <p:xfrm>
          <a:off x="6481483" y="2947768"/>
          <a:ext cx="3881718" cy="30496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B3FD4E-960F-55DE-ED6E-267E51194396}"/>
              </a:ext>
            </a:extLst>
          </p:cNvPr>
          <p:cNvCxnSpPr/>
          <p:nvPr/>
        </p:nvCxnSpPr>
        <p:spPr>
          <a:xfrm flipH="1">
            <a:off x="3433482" y="1990165"/>
            <a:ext cx="1174377" cy="1506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47DFF74-1A94-73B0-A65B-3289AB584CCA}"/>
              </a:ext>
            </a:extLst>
          </p:cNvPr>
          <p:cNvCxnSpPr/>
          <p:nvPr/>
        </p:nvCxnSpPr>
        <p:spPr>
          <a:xfrm>
            <a:off x="6884894" y="1810871"/>
            <a:ext cx="1407459" cy="1601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9056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2DAB9-4EAE-E2D3-73EC-DDC2B146C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as is data -&gt; Analyze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37A03-E824-D2CB-97F5-EDE5800CF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332026"/>
            <a:ext cx="5777753" cy="3567118"/>
          </a:xfrm>
        </p:spPr>
        <p:txBody>
          <a:bodyPr/>
          <a:lstStyle/>
          <a:p>
            <a:r>
              <a:rPr lang="en-US" dirty="0"/>
              <a:t>a) Identify the context of business</a:t>
            </a:r>
          </a:p>
          <a:p>
            <a:r>
              <a:rPr lang="en-US" dirty="0"/>
              <a:t>b) Stakeholder Interviews – Collect information about what their idea is and get </a:t>
            </a:r>
            <a:r>
              <a:rPr lang="en-US" b="1" dirty="0"/>
              <a:t>expectations</a:t>
            </a:r>
          </a:p>
          <a:p>
            <a:r>
              <a:rPr lang="en-US" dirty="0"/>
              <a:t>c) Synthesize expectations and requirements</a:t>
            </a:r>
          </a:p>
          <a:p>
            <a:r>
              <a:rPr lang="en-US" dirty="0"/>
              <a:t>Developing Source -&gt; Target mapping</a:t>
            </a:r>
          </a:p>
          <a:p>
            <a:pPr lvl="1"/>
            <a:r>
              <a:rPr lang="en-US" dirty="0"/>
              <a:t>-&gt; What has to be done step by step to achieve the target</a:t>
            </a:r>
          </a:p>
          <a:p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A27CDA-A973-A269-1B3B-1DCA9BC4F586}"/>
              </a:ext>
            </a:extLst>
          </p:cNvPr>
          <p:cNvSpPr/>
          <p:nvPr/>
        </p:nvSpPr>
        <p:spPr>
          <a:xfrm>
            <a:off x="7198659" y="313765"/>
            <a:ext cx="4625788" cy="56713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Asis : - Today I can’t buy a car – Non affordability</a:t>
            </a:r>
          </a:p>
          <a:p>
            <a:endParaRPr lang="en-US" dirty="0"/>
          </a:p>
          <a:p>
            <a:r>
              <a:rPr lang="en-US" dirty="0"/>
              <a:t>When do I want to buy  a car -&gt; 12 months from now</a:t>
            </a:r>
          </a:p>
          <a:p>
            <a:r>
              <a:rPr lang="en-US" dirty="0"/>
              <a:t>Which car do I want to Buy -&gt; I want a Mercedes S class (if it is a used car)</a:t>
            </a:r>
          </a:p>
          <a:p>
            <a:r>
              <a:rPr lang="en-US" dirty="0"/>
              <a:t>	Cost -&gt; New car – 2CR</a:t>
            </a:r>
          </a:p>
          <a:p>
            <a:r>
              <a:rPr lang="en-US" dirty="0"/>
              <a:t>		used Car – 15 lakhs</a:t>
            </a:r>
          </a:p>
          <a:p>
            <a:r>
              <a:rPr lang="en-US" dirty="0"/>
              <a:t>	Current Income-&gt;0</a:t>
            </a:r>
          </a:p>
          <a:p>
            <a:r>
              <a:rPr lang="en-US" dirty="0"/>
              <a:t>Constraint : I don’t want to take a loan !</a:t>
            </a:r>
          </a:p>
          <a:p>
            <a:r>
              <a:rPr lang="en-US" dirty="0"/>
              <a:t>	120K + 30 K +20K = 170K</a:t>
            </a:r>
          </a:p>
          <a:p>
            <a:r>
              <a:rPr lang="en-US" dirty="0"/>
              <a:t>	a) Earn </a:t>
            </a:r>
            <a:r>
              <a:rPr lang="en-US" dirty="0" err="1"/>
              <a:t>atleast</a:t>
            </a:r>
            <a:r>
              <a:rPr lang="en-US" dirty="0"/>
              <a:t> 2L per month</a:t>
            </a:r>
          </a:p>
          <a:p>
            <a:r>
              <a:rPr lang="en-US" dirty="0"/>
              <a:t>	Get a Great Job -&gt;  25 K per month</a:t>
            </a:r>
          </a:p>
          <a:p>
            <a:r>
              <a:rPr lang="en-US" dirty="0"/>
              <a:t>	Consulting,</a:t>
            </a:r>
          </a:p>
          <a:p>
            <a:r>
              <a:rPr lang="en-US" dirty="0"/>
              <a:t>instead of 12 months -&gt; I will push it to 24 Months 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16238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2DAB9-4EAE-E2D3-73EC-DDC2B146C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 and Collection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37A03-E824-D2CB-97F5-EDE5800CF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332026"/>
            <a:ext cx="5535706" cy="3567118"/>
          </a:xfrm>
        </p:spPr>
        <p:txBody>
          <a:bodyPr/>
          <a:lstStyle/>
          <a:p>
            <a:r>
              <a:rPr lang="en-US" dirty="0"/>
              <a:t>after we know the various data requirements in the process, we collect data that indicates weather it is possible or not !</a:t>
            </a:r>
          </a:p>
          <a:p>
            <a:endParaRPr lang="en-US" dirty="0"/>
          </a:p>
          <a:p>
            <a:r>
              <a:rPr lang="en-US" dirty="0"/>
              <a:t>Be in control of the data – Understand it well -&gt; You can refine or polish it better 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EBBF6F-D59E-D014-9DC8-E15380940001}"/>
              </a:ext>
            </a:extLst>
          </p:cNvPr>
          <p:cNvSpPr/>
          <p:nvPr/>
        </p:nvSpPr>
        <p:spPr>
          <a:xfrm>
            <a:off x="7476565" y="2097741"/>
            <a:ext cx="4347882" cy="34693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>
                <a:latin typeface="Abadi" panose="020B0604020104020204" pitchFamily="34" charset="0"/>
              </a:rPr>
              <a:t>X = 5 – Confirmed ! – Finite – Fact</a:t>
            </a:r>
          </a:p>
          <a:p>
            <a:pPr algn="ctr"/>
            <a:r>
              <a:rPr lang="en-US" b="1" dirty="0">
                <a:latin typeface="Abadi" panose="020B0604020104020204" pitchFamily="34" charset="0"/>
              </a:rPr>
              <a:t>3 &gt; X &lt; 6 – Finite !</a:t>
            </a:r>
          </a:p>
          <a:p>
            <a:pPr algn="ctr"/>
            <a:r>
              <a:rPr lang="en-US" b="1" dirty="0">
                <a:latin typeface="Abadi" panose="020B0604020104020204" pitchFamily="34" charset="0"/>
              </a:rPr>
              <a:t>	If x =3 </a:t>
            </a:r>
          </a:p>
          <a:p>
            <a:pPr algn="ctr"/>
            <a:r>
              <a:rPr lang="en-US" b="1" dirty="0">
                <a:latin typeface="Abadi" panose="020B0604020104020204" pitchFamily="34" charset="0"/>
              </a:rPr>
              <a:t>If x &gt; 3</a:t>
            </a:r>
          </a:p>
          <a:p>
            <a:pPr algn="ctr"/>
            <a:r>
              <a:rPr lang="en-US" b="1" dirty="0">
                <a:latin typeface="Abadi" panose="020B0604020104020204" pitchFamily="34" charset="0"/>
              </a:rPr>
              <a:t>If x =4</a:t>
            </a:r>
          </a:p>
          <a:p>
            <a:pPr algn="ctr"/>
            <a:r>
              <a:rPr lang="en-US" b="1" dirty="0">
                <a:latin typeface="Abadi" panose="020B0604020104020204" pitchFamily="34" charset="0"/>
              </a:rPr>
              <a:t>if X &gt; 4</a:t>
            </a:r>
          </a:p>
          <a:p>
            <a:pPr algn="ctr"/>
            <a:r>
              <a:rPr lang="en-US" b="1" dirty="0">
                <a:latin typeface="Abadi" panose="020B0604020104020204" pitchFamily="34" charset="0"/>
              </a:rPr>
              <a:t>if X=5</a:t>
            </a:r>
          </a:p>
          <a:p>
            <a:pPr algn="ctr"/>
            <a:r>
              <a:rPr lang="en-US" b="1" dirty="0">
                <a:latin typeface="Abadi" panose="020B0604020104020204" pitchFamily="34" charset="0"/>
              </a:rPr>
              <a:t>if X&gt; 5</a:t>
            </a:r>
          </a:p>
          <a:p>
            <a:pPr algn="ctr"/>
            <a:endParaRPr lang="en-IN" b="1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3155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5007B-D9D3-1594-EB57-0DA74EB26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024" y="415367"/>
            <a:ext cx="9905999" cy="543489"/>
          </a:xfrm>
        </p:spPr>
        <p:txBody>
          <a:bodyPr>
            <a:normAutofit fontScale="90000"/>
          </a:bodyPr>
          <a:lstStyle/>
          <a:p>
            <a:r>
              <a:rPr lang="en-US" dirty="0"/>
              <a:t>Data </a:t>
            </a:r>
            <a:r>
              <a:rPr lang="en-US" dirty="0" err="1"/>
              <a:t>Preperation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83E0C-307E-558E-27D2-D8E621F6CD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3012" y="958856"/>
            <a:ext cx="10035987" cy="4940288"/>
          </a:xfrm>
        </p:spPr>
        <p:txBody>
          <a:bodyPr/>
          <a:lstStyle/>
          <a:p>
            <a:r>
              <a:rPr lang="en-US" dirty="0"/>
              <a:t>Transform the data into some format we need for in depth analysis – It is a process where you “change” so that it is easy to work with !</a:t>
            </a:r>
          </a:p>
          <a:p>
            <a:pPr lvl="1"/>
            <a:r>
              <a:rPr lang="en-US" dirty="0"/>
              <a:t>	a) Convert the collected/input data to a structured format with all the required </a:t>
            </a:r>
            <a:r>
              <a:rPr lang="en-US" dirty="0" err="1"/>
              <a:t>elemeents</a:t>
            </a:r>
            <a:endParaRPr lang="en-US" dirty="0"/>
          </a:p>
          <a:p>
            <a:pPr lvl="1"/>
            <a:r>
              <a:rPr lang="en-US" dirty="0"/>
              <a:t>	b) Clean up the data with unwanted element- Data values that cannot be quantified/qualified</a:t>
            </a:r>
          </a:p>
          <a:p>
            <a:pPr lvl="1"/>
            <a:r>
              <a:rPr lang="en-US" dirty="0"/>
              <a:t>		Values that are not in range of the data element</a:t>
            </a:r>
          </a:p>
          <a:p>
            <a:pPr lvl="1"/>
            <a:r>
              <a:rPr lang="en-US" dirty="0"/>
              <a:t>		Students : </a:t>
            </a:r>
            <a:r>
              <a:rPr lang="en-US" dirty="0" err="1"/>
              <a:t>parental_interference</a:t>
            </a:r>
            <a:r>
              <a:rPr lang="en-US" dirty="0"/>
              <a:t> – Y N (blank)</a:t>
            </a:r>
          </a:p>
          <a:p>
            <a:pPr lvl="1"/>
            <a:r>
              <a:rPr lang="en-US" dirty="0"/>
              <a:t>		Gender : M F U Don’t want to Reveal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Clean Polished Factual Data that can be RELIED UPON 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641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311EF-A191-B488-414C-DF2073EB2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– Why 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AE8B5-6342-F1E7-0172-45C0584FD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Makes analysis easier – Visual representation of data and its stories it is telling us with facts !</a:t>
            </a:r>
          </a:p>
          <a:p>
            <a:endParaRPr lang="en-US" dirty="0"/>
          </a:p>
          <a:p>
            <a:r>
              <a:rPr lang="en-US" dirty="0"/>
              <a:t>Next Step – Data Analysis</a:t>
            </a:r>
          </a:p>
          <a:p>
            <a:pPr lvl="1"/>
            <a:r>
              <a:rPr lang="en-US" dirty="0"/>
              <a:t>Extract Information (Most Used to Least Used Features) – Differentiate between WANTS and NEEDS</a:t>
            </a:r>
          </a:p>
          <a:p>
            <a:pPr lvl="1"/>
            <a:r>
              <a:rPr lang="en-US" dirty="0"/>
              <a:t>Observe Trends, patterns that are a part of the data</a:t>
            </a:r>
          </a:p>
          <a:p>
            <a:pPr lvl="1"/>
            <a:r>
              <a:rPr lang="en-US" dirty="0"/>
              <a:t>Iterative Process : to identify missing data patterns </a:t>
            </a:r>
          </a:p>
          <a:p>
            <a:pPr lvl="1"/>
            <a:r>
              <a:rPr lang="en-US" dirty="0"/>
              <a:t>Create Multiple perspectives and visualizations or dashboards to identify and understand INSIGHTS of what the data is providing</a:t>
            </a:r>
          </a:p>
          <a:p>
            <a:pPr lvl="1"/>
            <a:r>
              <a:rPr lang="en-US" dirty="0"/>
              <a:t>	-Better decision making</a:t>
            </a:r>
          </a:p>
          <a:p>
            <a:pPr lvl="1"/>
            <a:r>
              <a:rPr lang="en-US" dirty="0"/>
              <a:t>	- Patterns to predict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2293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CDCC7-3AD4-2635-6F0E-127AFE082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74F47-A887-BA1D-82E4-856030F00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and Deploy this information in real time  and see the results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45096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6C389-CB42-12D9-D96C-E25D43A19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 Steps to DA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DE455-DC61-4DAB-3404-D246E0FA74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332026"/>
            <a:ext cx="4334434" cy="3567118"/>
          </a:xfrm>
        </p:spPr>
        <p:txBody>
          <a:bodyPr/>
          <a:lstStyle/>
          <a:p>
            <a:r>
              <a:rPr lang="en-US" dirty="0"/>
              <a:t>Understand the problem</a:t>
            </a:r>
          </a:p>
          <a:p>
            <a:r>
              <a:rPr lang="en-US" dirty="0"/>
              <a:t>Analyze Data Requirements</a:t>
            </a:r>
          </a:p>
          <a:p>
            <a:r>
              <a:rPr lang="en-US" dirty="0"/>
              <a:t>Understand the data and collection</a:t>
            </a:r>
          </a:p>
          <a:p>
            <a:r>
              <a:rPr lang="en-US" dirty="0"/>
              <a:t>Prepare the data</a:t>
            </a:r>
          </a:p>
          <a:p>
            <a:r>
              <a:rPr lang="en-US" dirty="0"/>
              <a:t>Visualization</a:t>
            </a:r>
          </a:p>
          <a:p>
            <a:r>
              <a:rPr lang="en-US" dirty="0"/>
              <a:t>Data Analysis</a:t>
            </a:r>
          </a:p>
          <a:p>
            <a:r>
              <a:rPr lang="en-US" dirty="0"/>
              <a:t>Deployment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FE26D8F-AD69-E3DC-0184-96942BCC7A4D}"/>
              </a:ext>
            </a:extLst>
          </p:cNvPr>
          <p:cNvCxnSpPr>
            <a:cxnSpLocks/>
          </p:cNvCxnSpPr>
          <p:nvPr/>
        </p:nvCxnSpPr>
        <p:spPr>
          <a:xfrm>
            <a:off x="3173506" y="5011271"/>
            <a:ext cx="40251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F00A83A-643D-44BE-41A6-9E84F9EEF4B4}"/>
              </a:ext>
            </a:extLst>
          </p:cNvPr>
          <p:cNvSpPr/>
          <p:nvPr/>
        </p:nvSpPr>
        <p:spPr>
          <a:xfrm>
            <a:off x="7198659" y="995082"/>
            <a:ext cx="4078941" cy="4805083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Statistical Analysis</a:t>
            </a:r>
          </a:p>
          <a:p>
            <a:pPr algn="ctr"/>
            <a:r>
              <a:rPr lang="en-US" dirty="0"/>
              <a:t>Means, </a:t>
            </a:r>
            <a:r>
              <a:rPr lang="en-US" dirty="0" err="1"/>
              <a:t>Probablity</a:t>
            </a:r>
            <a:r>
              <a:rPr lang="en-US" dirty="0"/>
              <a:t>, blah blah blah</a:t>
            </a:r>
          </a:p>
          <a:p>
            <a:pPr algn="ctr"/>
            <a:r>
              <a:rPr lang="en-US" dirty="0"/>
              <a:t>What is the probability of being hit by a bird during March in </a:t>
            </a:r>
            <a:r>
              <a:rPr lang="en-US" dirty="0" err="1"/>
              <a:t>Newyork</a:t>
            </a:r>
            <a:r>
              <a:rPr lang="en-US" dirty="0"/>
              <a:t> 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0624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E350F-D0CF-17F2-C737-505D3F19E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EA5037-5F51-90A5-1CAE-2910B3CAA5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Introduction and working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2943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F4000-0C65-12DF-8065-259300A65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D12A0-BC81-7DA2-96E1-89665E641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Participants</a:t>
            </a:r>
          </a:p>
          <a:p>
            <a:r>
              <a:rPr lang="en-US" dirty="0"/>
              <a:t>Trainer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1574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9B9309-CD0C-38BA-D98F-6466649FF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206185"/>
            <a:ext cx="9905999" cy="622490"/>
          </a:xfrm>
        </p:spPr>
        <p:txBody>
          <a:bodyPr>
            <a:normAutofit fontScale="90000"/>
          </a:bodyPr>
          <a:lstStyle/>
          <a:p>
            <a:r>
              <a:rPr lang="en-US" dirty="0"/>
              <a:t>Python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848F9A4-99EF-B031-61A9-DED389645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828675"/>
            <a:ext cx="3609975" cy="2105025"/>
          </a:xfrm>
        </p:spPr>
        <p:txBody>
          <a:bodyPr/>
          <a:lstStyle/>
          <a:p>
            <a:r>
              <a:rPr lang="en-US" dirty="0"/>
              <a:t>It is used to develop for web</a:t>
            </a:r>
          </a:p>
          <a:p>
            <a:r>
              <a:rPr lang="en-US" dirty="0"/>
              <a:t>math</a:t>
            </a:r>
          </a:p>
          <a:p>
            <a:r>
              <a:rPr lang="en-US" dirty="0"/>
              <a:t>system scripting…</a:t>
            </a:r>
          </a:p>
          <a:p>
            <a:r>
              <a:rPr lang="en-US" dirty="0"/>
              <a:t>Think it and you can do it !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C3C9EB-69B1-7F61-08E7-0863CB2D90AB}"/>
              </a:ext>
            </a:extLst>
          </p:cNvPr>
          <p:cNvSpPr txBox="1"/>
          <p:nvPr/>
        </p:nvSpPr>
        <p:spPr>
          <a:xfrm>
            <a:off x="5600699" y="361950"/>
            <a:ext cx="62579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R"/>
            </a:pPr>
            <a:r>
              <a:rPr lang="en-US" dirty="0"/>
              <a:t>As readable as possible (close to English language) or math</a:t>
            </a:r>
          </a:p>
          <a:p>
            <a:pPr marL="342900" indent="-342900">
              <a:buAutoNum type="alphaLcParenR"/>
            </a:pPr>
            <a:r>
              <a:rPr lang="en-US" dirty="0"/>
              <a:t>Every command is a new line – C or any other language they have delimiters “;”</a:t>
            </a:r>
          </a:p>
          <a:p>
            <a:pPr marL="342900" indent="-342900">
              <a:buAutoNum type="alphaLcParenR"/>
            </a:pPr>
            <a:endParaRPr lang="en-US" dirty="0"/>
          </a:p>
          <a:p>
            <a:pPr marL="342900" indent="-342900">
              <a:buAutoNum type="alphaLcParenR"/>
            </a:pPr>
            <a:r>
              <a:rPr lang="en-IN" dirty="0"/>
              <a:t>Indentation is for</a:t>
            </a:r>
          </a:p>
          <a:p>
            <a:pPr marL="800100" lvl="1" indent="-342900">
              <a:buAutoNum type="alphaLcParenR"/>
            </a:pPr>
            <a:r>
              <a:rPr lang="en-IN" dirty="0"/>
              <a:t>Scope of loops</a:t>
            </a:r>
          </a:p>
          <a:p>
            <a:pPr marL="800100" lvl="1" indent="-342900">
              <a:buAutoNum type="alphaLcParenR"/>
            </a:pPr>
            <a:r>
              <a:rPr lang="en-IN" dirty="0"/>
              <a:t>Functions</a:t>
            </a:r>
          </a:p>
          <a:p>
            <a:pPr marL="800100" lvl="1" indent="-342900">
              <a:buAutoNum type="alphaLcParenR"/>
            </a:pPr>
            <a:r>
              <a:rPr lang="en-IN" dirty="0"/>
              <a:t>Classes</a:t>
            </a:r>
          </a:p>
          <a:p>
            <a:pPr marL="800100" lvl="1" indent="-342900">
              <a:buAutoNum type="alphaLcParenR"/>
            </a:pPr>
            <a:endParaRPr lang="en-IN" dirty="0"/>
          </a:p>
          <a:p>
            <a:pPr marL="800100" lvl="1" indent="-342900">
              <a:buAutoNum type="alphaLcParenR"/>
            </a:pPr>
            <a:r>
              <a:rPr lang="en-IN" dirty="0"/>
              <a:t>Other Languages</a:t>
            </a:r>
          </a:p>
          <a:p>
            <a:pPr marL="1257300" lvl="2" indent="-342900">
              <a:buAutoNum type="alphaLcParenR"/>
            </a:pPr>
            <a:r>
              <a:rPr lang="en-IN" dirty="0"/>
              <a:t>Function() { ….. }</a:t>
            </a:r>
          </a:p>
        </p:txBody>
      </p:sp>
    </p:spTree>
    <p:extLst>
      <p:ext uri="{BB962C8B-B14F-4D97-AF65-F5344CB8AC3E}">
        <p14:creationId xmlns:p14="http://schemas.microsoft.com/office/powerpoint/2010/main" val="17991746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62252-6B91-30A4-C0F9-C145BD6CE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320485"/>
            <a:ext cx="5362575" cy="431990"/>
          </a:xfrm>
        </p:spPr>
        <p:txBody>
          <a:bodyPr>
            <a:normAutofit fontScale="90000"/>
          </a:bodyPr>
          <a:lstStyle/>
          <a:p>
            <a:r>
              <a:rPr lang="en-US" dirty="0"/>
              <a:t>Flow chart for Calculator</a:t>
            </a:r>
            <a:endParaRPr lang="en-IN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4E96831-AEE9-0EC3-B40B-A37F0018FA94}"/>
              </a:ext>
            </a:extLst>
          </p:cNvPr>
          <p:cNvSpPr/>
          <p:nvPr/>
        </p:nvSpPr>
        <p:spPr>
          <a:xfrm>
            <a:off x="1104900" y="838200"/>
            <a:ext cx="1162050" cy="43199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  <a:endParaRPr lang="en-IN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7D01DA0-383C-1497-D05E-2D273A9AF470}"/>
              </a:ext>
            </a:extLst>
          </p:cNvPr>
          <p:cNvSpPr/>
          <p:nvPr/>
        </p:nvSpPr>
        <p:spPr>
          <a:xfrm>
            <a:off x="815787" y="1613647"/>
            <a:ext cx="1882589" cy="65442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Show Menu</a:t>
            </a:r>
            <a:endParaRPr lang="en-IN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F4D9706-CBB2-1C2C-50AD-C76BD3496132}"/>
              </a:ext>
            </a:extLst>
          </p:cNvPr>
          <p:cNvCxnSpPr/>
          <p:nvPr/>
        </p:nvCxnSpPr>
        <p:spPr>
          <a:xfrm>
            <a:off x="1927412" y="1270190"/>
            <a:ext cx="0" cy="388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A95581F7-2EBE-6481-0DF4-635A6C9EA12D}"/>
              </a:ext>
            </a:extLst>
          </p:cNvPr>
          <p:cNvSpPr/>
          <p:nvPr/>
        </p:nvSpPr>
        <p:spPr>
          <a:xfrm>
            <a:off x="403411" y="2662516"/>
            <a:ext cx="2788024" cy="75303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Choice of operation</a:t>
            </a:r>
            <a:endParaRPr lang="en-IN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46DA889-EB8A-4209-C607-5A2652E93017}"/>
              </a:ext>
            </a:extLst>
          </p:cNvPr>
          <p:cNvCxnSpPr>
            <a:stCxn id="5" idx="4"/>
            <a:endCxn id="8" idx="0"/>
          </p:cNvCxnSpPr>
          <p:nvPr/>
        </p:nvCxnSpPr>
        <p:spPr>
          <a:xfrm>
            <a:off x="1757082" y="2268071"/>
            <a:ext cx="40341" cy="394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5FA2124E-C546-0AF0-CCDF-E60E29E75CA5}"/>
              </a:ext>
            </a:extLst>
          </p:cNvPr>
          <p:cNvSpPr/>
          <p:nvPr/>
        </p:nvSpPr>
        <p:spPr>
          <a:xfrm>
            <a:off x="986116" y="3941102"/>
            <a:ext cx="1622613" cy="9906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Call function based on Operation</a:t>
            </a:r>
            <a:endParaRPr lang="en-IN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5F7695B-C9C6-48FB-673A-8D8824906C8B}"/>
              </a:ext>
            </a:extLst>
          </p:cNvPr>
          <p:cNvCxnSpPr>
            <a:stCxn id="8" idx="4"/>
            <a:endCxn id="11" idx="0"/>
          </p:cNvCxnSpPr>
          <p:nvPr/>
        </p:nvCxnSpPr>
        <p:spPr>
          <a:xfrm>
            <a:off x="1797423" y="3415551"/>
            <a:ext cx="0" cy="525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owchart: Decision 15">
            <a:extLst>
              <a:ext uri="{FF2B5EF4-FFF2-40B4-BE49-F238E27FC236}">
                <a16:creationId xmlns:a16="http://schemas.microsoft.com/office/drawing/2014/main" id="{4CC448F3-6CA3-BA72-8415-4ECB6E53595A}"/>
              </a:ext>
            </a:extLst>
          </p:cNvPr>
          <p:cNvSpPr/>
          <p:nvPr/>
        </p:nvSpPr>
        <p:spPr>
          <a:xfrm>
            <a:off x="3971365" y="3743879"/>
            <a:ext cx="2545976" cy="1392898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Repeat ?</a:t>
            </a:r>
          </a:p>
          <a:p>
            <a:pPr algn="ctr"/>
            <a:r>
              <a:rPr lang="en-US" sz="1400" dirty="0" err="1"/>
              <a:t>try_again</a:t>
            </a:r>
            <a:r>
              <a:rPr lang="en-US" sz="1400" dirty="0"/>
              <a:t>=Y</a:t>
            </a:r>
            <a:endParaRPr lang="en-IN" sz="14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1D1DB1-49E2-9335-8FF9-6A0A75AF8BE9}"/>
              </a:ext>
            </a:extLst>
          </p:cNvPr>
          <p:cNvCxnSpPr>
            <a:stCxn id="11" idx="3"/>
          </p:cNvCxnSpPr>
          <p:nvPr/>
        </p:nvCxnSpPr>
        <p:spPr>
          <a:xfrm>
            <a:off x="2608729" y="4436402"/>
            <a:ext cx="12281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B4B3A99-286C-72FD-F2C4-4E1801EC0774}"/>
              </a:ext>
            </a:extLst>
          </p:cNvPr>
          <p:cNvCxnSpPr>
            <a:cxnSpLocks/>
          </p:cNvCxnSpPr>
          <p:nvPr/>
        </p:nvCxnSpPr>
        <p:spPr>
          <a:xfrm flipH="1">
            <a:off x="4990819" y="5136777"/>
            <a:ext cx="2522" cy="4930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67E5C969-9CB1-1F3F-E5BC-DFC8CEF2808F}"/>
              </a:ext>
            </a:extLst>
          </p:cNvPr>
          <p:cNvSpPr/>
          <p:nvPr/>
        </p:nvSpPr>
        <p:spPr>
          <a:xfrm>
            <a:off x="6430775" y="4951971"/>
            <a:ext cx="3200400" cy="116195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Stop Execution and exit</a:t>
            </a:r>
          </a:p>
          <a:p>
            <a:pPr algn="ctr"/>
            <a:r>
              <a:rPr lang="en-US" dirty="0"/>
              <a:t>set </a:t>
            </a:r>
            <a:r>
              <a:rPr lang="en-US" dirty="0" err="1"/>
              <a:t>try_again</a:t>
            </a:r>
            <a:r>
              <a:rPr lang="en-US" dirty="0"/>
              <a:t>=false</a:t>
            </a:r>
          </a:p>
          <a:p>
            <a:pPr algn="ctr"/>
            <a:r>
              <a:rPr lang="en-US" dirty="0"/>
              <a:t>break ;</a:t>
            </a:r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E37232-87A4-9AA2-130A-BD83D047543C}"/>
              </a:ext>
            </a:extLst>
          </p:cNvPr>
          <p:cNvSpPr txBox="1"/>
          <p:nvPr/>
        </p:nvSpPr>
        <p:spPr>
          <a:xfrm>
            <a:off x="4488795" y="5156381"/>
            <a:ext cx="1004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  <a:endParaRPr lang="en-IN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B18E6E1-BA6F-8F84-FE83-BAD13A0FE802}"/>
              </a:ext>
            </a:extLst>
          </p:cNvPr>
          <p:cNvCxnSpPr>
            <a:cxnSpLocks/>
          </p:cNvCxnSpPr>
          <p:nvPr/>
        </p:nvCxnSpPr>
        <p:spPr>
          <a:xfrm flipV="1">
            <a:off x="4990819" y="2974881"/>
            <a:ext cx="0" cy="8813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B3C67C4-DBD9-BE53-B709-3CE464255CF7}"/>
              </a:ext>
            </a:extLst>
          </p:cNvPr>
          <p:cNvCxnSpPr>
            <a:endCxn id="8" idx="6"/>
          </p:cNvCxnSpPr>
          <p:nvPr/>
        </p:nvCxnSpPr>
        <p:spPr>
          <a:xfrm flipH="1">
            <a:off x="3191435" y="3039033"/>
            <a:ext cx="17377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C3A29D49-2239-07EA-4DAA-0412DD608797}"/>
              </a:ext>
            </a:extLst>
          </p:cNvPr>
          <p:cNvSpPr txBox="1"/>
          <p:nvPr/>
        </p:nvSpPr>
        <p:spPr>
          <a:xfrm>
            <a:off x="4488795" y="3359380"/>
            <a:ext cx="764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  <a:endParaRPr lang="en-IN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763BE3E-EFD4-E1C3-6358-FFF13D358BBB}"/>
              </a:ext>
            </a:extLst>
          </p:cNvPr>
          <p:cNvSpPr txBox="1"/>
          <p:nvPr/>
        </p:nvSpPr>
        <p:spPr>
          <a:xfrm>
            <a:off x="7100047" y="977153"/>
            <a:ext cx="2531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While True :</a:t>
            </a:r>
          </a:p>
          <a:p>
            <a:r>
              <a:rPr lang="en-US" dirty="0"/>
              <a:t>	While (1=1)</a:t>
            </a:r>
            <a:endParaRPr lang="en-IN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A3C3CDF-BB67-79D6-2859-C095A7FDA9CA}"/>
              </a:ext>
            </a:extLst>
          </p:cNvPr>
          <p:cNvCxnSpPr>
            <a:stCxn id="22" idx="2"/>
          </p:cNvCxnSpPr>
          <p:nvPr/>
        </p:nvCxnSpPr>
        <p:spPr>
          <a:xfrm>
            <a:off x="4990819" y="5525713"/>
            <a:ext cx="13651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9001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E0C69-A170-5DA9-24E6-4CAF4A243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Recurssion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05DDF-C122-DFD9-D30E-7294C598E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 function that will call itself</a:t>
            </a:r>
          </a:p>
          <a:p>
            <a:endParaRPr lang="en-US" dirty="0"/>
          </a:p>
          <a:p>
            <a:r>
              <a:rPr lang="en-US" dirty="0" err="1"/>
              <a:t>func</a:t>
            </a:r>
            <a:r>
              <a:rPr lang="en-US" dirty="0"/>
              <a:t>(</a:t>
            </a:r>
            <a:r>
              <a:rPr lang="en-US" dirty="0" err="1"/>
              <a:t>someval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	</a:t>
            </a:r>
            <a:r>
              <a:rPr lang="en-US" dirty="0" err="1"/>
              <a:t>func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		</a:t>
            </a:r>
            <a:r>
              <a:rPr lang="en-US" dirty="0" err="1"/>
              <a:t>someval</a:t>
            </a:r>
            <a:r>
              <a:rPr lang="en-US" dirty="0"/>
              <a:t> = someval-1</a:t>
            </a:r>
          </a:p>
          <a:p>
            <a:pPr lvl="1"/>
            <a:r>
              <a:rPr lang="en-US" dirty="0"/>
              <a:t>		or </a:t>
            </a:r>
          </a:p>
          <a:p>
            <a:pPr lvl="1"/>
            <a:r>
              <a:rPr lang="en-US" dirty="0"/>
              <a:t>		</a:t>
            </a:r>
            <a:r>
              <a:rPr lang="en-US" dirty="0" err="1"/>
              <a:t>someval</a:t>
            </a:r>
            <a:r>
              <a:rPr lang="en-US" dirty="0"/>
              <a:t> = </a:t>
            </a:r>
            <a:r>
              <a:rPr lang="en-US" dirty="0" err="1"/>
              <a:t>someval</a:t>
            </a:r>
            <a:r>
              <a:rPr lang="en-US" dirty="0"/>
              <a:t> + 1 till some limit	</a:t>
            </a:r>
          </a:p>
          <a:p>
            <a:pPr lvl="1"/>
            <a:r>
              <a:rPr lang="en-US" dirty="0"/>
              <a:t>	if </a:t>
            </a:r>
            <a:r>
              <a:rPr lang="en-US" dirty="0" err="1"/>
              <a:t>someval</a:t>
            </a:r>
            <a:r>
              <a:rPr lang="en-US" dirty="0"/>
              <a:t>=0 </a:t>
            </a:r>
          </a:p>
          <a:p>
            <a:pPr lvl="1"/>
            <a:r>
              <a:rPr lang="en-US" dirty="0"/>
              <a:t>		break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main function()</a:t>
            </a:r>
          </a:p>
          <a:p>
            <a:pPr lvl="1"/>
            <a:r>
              <a:rPr lang="en-US" dirty="0"/>
              <a:t>	</a:t>
            </a:r>
            <a:r>
              <a:rPr lang="en-US" dirty="0" err="1"/>
              <a:t>func</a:t>
            </a:r>
            <a:r>
              <a:rPr lang="en-US" dirty="0"/>
              <a:t>(</a:t>
            </a:r>
            <a:r>
              <a:rPr lang="en-US" dirty="0" err="1"/>
              <a:t>someval</a:t>
            </a:r>
            <a:r>
              <a:rPr lang="en-US" dirty="0"/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33535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F7E73-0C59-BC05-7210-ADB7F6046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to Draw Graphs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90832-84B5-F315-90B1-971A2CE2B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332026"/>
            <a:ext cx="3249706" cy="3567118"/>
          </a:xfrm>
        </p:spPr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analysing</a:t>
            </a:r>
            <a:r>
              <a:rPr lang="en-US" dirty="0"/>
              <a:t> data</a:t>
            </a:r>
          </a:p>
          <a:p>
            <a:r>
              <a:rPr lang="en-US" dirty="0"/>
              <a:t>Patterns</a:t>
            </a:r>
          </a:p>
          <a:p>
            <a:r>
              <a:rPr lang="en-US" dirty="0"/>
              <a:t>Easier to compare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E729AC9-C64A-5652-8D75-CB53EA248D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871861"/>
              </p:ext>
            </p:extLst>
          </p:nvPr>
        </p:nvGraphicFramePr>
        <p:xfrm>
          <a:off x="6884894" y="308386"/>
          <a:ext cx="4392706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354">
                  <a:extLst>
                    <a:ext uri="{9D8B030D-6E8A-4147-A177-3AD203B41FA5}">
                      <a16:colId xmlns:a16="http://schemas.microsoft.com/office/drawing/2014/main" val="2071784890"/>
                    </a:ext>
                  </a:extLst>
                </a:gridCol>
                <a:gridCol w="825876">
                  <a:extLst>
                    <a:ext uri="{9D8B030D-6E8A-4147-A177-3AD203B41FA5}">
                      <a16:colId xmlns:a16="http://schemas.microsoft.com/office/drawing/2014/main" val="2252357518"/>
                    </a:ext>
                  </a:extLst>
                </a:gridCol>
                <a:gridCol w="646338">
                  <a:extLst>
                    <a:ext uri="{9D8B030D-6E8A-4147-A177-3AD203B41FA5}">
                      <a16:colId xmlns:a16="http://schemas.microsoft.com/office/drawing/2014/main" val="3740643215"/>
                    </a:ext>
                  </a:extLst>
                </a:gridCol>
                <a:gridCol w="2280138">
                  <a:extLst>
                    <a:ext uri="{9D8B030D-6E8A-4147-A177-3AD203B41FA5}">
                      <a16:colId xmlns:a16="http://schemas.microsoft.com/office/drawing/2014/main" val="37397157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Abadi" panose="020B0604020104020204" pitchFamily="34" charset="0"/>
                        </a:rPr>
                        <a:t>Slno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Name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Marks 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Abadi" panose="020B0604020104020204" pitchFamily="34" charset="0"/>
                        </a:rPr>
                        <a:t>Pctage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174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T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76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70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191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2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U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49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52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664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3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V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56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60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031932"/>
                  </a:ext>
                </a:extLst>
              </a:tr>
            </a:tbl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0848483-8AE0-4BCD-5B14-34BF17DA48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3504723"/>
              </p:ext>
            </p:extLst>
          </p:nvPr>
        </p:nvGraphicFramePr>
        <p:xfrm>
          <a:off x="4392707" y="2625535"/>
          <a:ext cx="3947458" cy="351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094861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90832-84B5-F315-90B1-971A2CE2B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471" y="223595"/>
            <a:ext cx="3671047" cy="116420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For </a:t>
            </a:r>
            <a:r>
              <a:rPr lang="en-US" dirty="0" err="1"/>
              <a:t>analysing</a:t>
            </a:r>
            <a:r>
              <a:rPr lang="en-US" dirty="0"/>
              <a:t> data</a:t>
            </a:r>
          </a:p>
          <a:p>
            <a:r>
              <a:rPr lang="en-US" dirty="0"/>
              <a:t>Patterns</a:t>
            </a:r>
          </a:p>
          <a:p>
            <a:r>
              <a:rPr lang="en-US" dirty="0"/>
              <a:t>Easier to compare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E729AC9-C64A-5652-8D75-CB53EA248D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0375232"/>
              </p:ext>
            </p:extLst>
          </p:nvPr>
        </p:nvGraphicFramePr>
        <p:xfrm>
          <a:off x="6884894" y="308386"/>
          <a:ext cx="439270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0354">
                  <a:extLst>
                    <a:ext uri="{9D8B030D-6E8A-4147-A177-3AD203B41FA5}">
                      <a16:colId xmlns:a16="http://schemas.microsoft.com/office/drawing/2014/main" val="2071784890"/>
                    </a:ext>
                  </a:extLst>
                </a:gridCol>
                <a:gridCol w="825876">
                  <a:extLst>
                    <a:ext uri="{9D8B030D-6E8A-4147-A177-3AD203B41FA5}">
                      <a16:colId xmlns:a16="http://schemas.microsoft.com/office/drawing/2014/main" val="2252357518"/>
                    </a:ext>
                  </a:extLst>
                </a:gridCol>
                <a:gridCol w="918382">
                  <a:extLst>
                    <a:ext uri="{9D8B030D-6E8A-4147-A177-3AD203B41FA5}">
                      <a16:colId xmlns:a16="http://schemas.microsoft.com/office/drawing/2014/main" val="3740643215"/>
                    </a:ext>
                  </a:extLst>
                </a:gridCol>
                <a:gridCol w="2008094">
                  <a:extLst>
                    <a:ext uri="{9D8B030D-6E8A-4147-A177-3AD203B41FA5}">
                      <a16:colId xmlns:a16="http://schemas.microsoft.com/office/drawing/2014/main" val="37397157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Abadi" panose="020B0604020104020204" pitchFamily="34" charset="0"/>
                        </a:rPr>
                        <a:t>Slno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Name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Marks 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Abadi" panose="020B0604020104020204" pitchFamily="34" charset="0"/>
                        </a:rPr>
                        <a:t>Pctage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174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T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76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70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191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2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U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49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52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664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3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V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56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60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031932"/>
                  </a:ext>
                </a:extLst>
              </a:tr>
            </a:tbl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0848483-8AE0-4BCD-5B14-34BF17DA48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7068873"/>
              </p:ext>
            </p:extLst>
          </p:nvPr>
        </p:nvGraphicFramePr>
        <p:xfrm>
          <a:off x="600637" y="1451158"/>
          <a:ext cx="3947458" cy="351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26BBEAA-C2E8-A77A-C253-FA99B05087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65207796"/>
              </p:ext>
            </p:extLst>
          </p:nvPr>
        </p:nvGraphicFramePr>
        <p:xfrm>
          <a:off x="5378825" y="2249018"/>
          <a:ext cx="3947458" cy="351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29546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45E5B0B-701F-4C96-B3F5-72C33D6F76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0064327"/>
              </p:ext>
            </p:extLst>
          </p:nvPr>
        </p:nvGraphicFramePr>
        <p:xfrm>
          <a:off x="578998" y="0"/>
          <a:ext cx="4168099" cy="24081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1165CE7D-061A-71B2-47CF-104B3345D6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6352104"/>
              </p:ext>
            </p:extLst>
          </p:nvPr>
        </p:nvGraphicFramePr>
        <p:xfrm>
          <a:off x="5818094" y="0"/>
          <a:ext cx="5508812" cy="20606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9761C7B1-0B65-8379-DA41-5E320DE458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436300"/>
              </p:ext>
            </p:extLst>
          </p:nvPr>
        </p:nvGraphicFramePr>
        <p:xfrm>
          <a:off x="381000" y="2408190"/>
          <a:ext cx="5257800" cy="33258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5B9744AA-7A69-7EF2-F3FF-7F310AA4BCE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3813333"/>
              </p:ext>
            </p:extLst>
          </p:nvPr>
        </p:nvGraphicFramePr>
        <p:xfrm>
          <a:off x="7436222" y="2689762"/>
          <a:ext cx="3532095" cy="24845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674041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3A639BFF-A4FB-1314-9902-A2030E88ED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8305521"/>
              </p:ext>
            </p:extLst>
          </p:nvPr>
        </p:nvGraphicFramePr>
        <p:xfrm>
          <a:off x="2281339" y="963039"/>
          <a:ext cx="4986236" cy="50853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EA62786-E7D5-8E0D-7406-821297C6BB53}"/>
              </a:ext>
            </a:extLst>
          </p:cNvPr>
          <p:cNvSpPr txBox="1"/>
          <p:nvPr/>
        </p:nvSpPr>
        <p:spPr>
          <a:xfrm>
            <a:off x="8429625" y="1943100"/>
            <a:ext cx="3762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 – Subject</a:t>
            </a:r>
          </a:p>
          <a:p>
            <a:r>
              <a:rPr lang="en-US" dirty="0"/>
              <a:t>Name – Subject – Total Marks</a:t>
            </a:r>
          </a:p>
          <a:p>
            <a:r>
              <a:rPr lang="en-US" dirty="0"/>
              <a:t>Name Subject- Overall Pct</a:t>
            </a:r>
          </a:p>
          <a:p>
            <a:r>
              <a:rPr lang="en-US" dirty="0"/>
              <a:t>Name Subject-Marks/subject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8656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D0F1A-8A55-3544-2D02-B77AC5522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Science behind making graphs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36028-097E-D491-8B0F-646F67A18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332026"/>
            <a:ext cx="4953000" cy="3567118"/>
          </a:xfrm>
        </p:spPr>
        <p:txBody>
          <a:bodyPr>
            <a:normAutofit fontScale="92500"/>
          </a:bodyPr>
          <a:lstStyle/>
          <a:p>
            <a:pPr algn="just"/>
            <a:r>
              <a:rPr lang="en-US" dirty="0">
                <a:latin typeface="Abadi" panose="020B0604020104020204" pitchFamily="34" charset="0"/>
              </a:rPr>
              <a:t>Data Selection – Select carefully the data which supports your story that you are telling the user – Give information that you </a:t>
            </a:r>
            <a:r>
              <a:rPr lang="en-US" dirty="0" err="1">
                <a:latin typeface="Abadi" panose="020B0604020104020204" pitchFamily="34" charset="0"/>
              </a:rPr>
              <a:t>inted</a:t>
            </a:r>
            <a:r>
              <a:rPr lang="en-US" dirty="0">
                <a:latin typeface="Abadi" panose="020B0604020104020204" pitchFamily="34" charset="0"/>
              </a:rPr>
              <a:t> to tell straight away without causing ambiguity or confusion</a:t>
            </a:r>
          </a:p>
          <a:p>
            <a:pPr algn="just"/>
            <a:endParaRPr lang="en-US" dirty="0">
              <a:latin typeface="Abadi" panose="020B0604020104020204" pitchFamily="34" charset="0"/>
            </a:endParaRPr>
          </a:p>
          <a:p>
            <a:pPr algn="just"/>
            <a:r>
              <a:rPr lang="en-US" dirty="0">
                <a:latin typeface="Abadi" panose="020B0604020104020204" pitchFamily="34" charset="0"/>
              </a:rPr>
              <a:t>Imagination – You have to think how to show this story with graph elements (Lines, bars, pie’s, colors…..) that convey your idea</a:t>
            </a:r>
            <a:endParaRPr lang="en-IN" dirty="0">
              <a:latin typeface="Abadi" panose="020B06040201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2512CF-E9FC-06AE-AB2C-972669CD3455}"/>
              </a:ext>
            </a:extLst>
          </p:cNvPr>
          <p:cNvSpPr txBox="1"/>
          <p:nvPr/>
        </p:nvSpPr>
        <p:spPr>
          <a:xfrm>
            <a:off x="7210424" y="2581274"/>
            <a:ext cx="41119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Build Rules to depict/visualize the elements with the data structures</a:t>
            </a:r>
          </a:p>
          <a:p>
            <a:r>
              <a:rPr lang="en-US" dirty="0">
                <a:latin typeface="Abadi" panose="020B0604020104020204" pitchFamily="34" charset="0"/>
              </a:rPr>
              <a:t>to tell the viewers/consumers of this data to have their own inferences.</a:t>
            </a:r>
          </a:p>
          <a:p>
            <a:r>
              <a:rPr lang="en-US" dirty="0">
                <a:latin typeface="Abadi" panose="020B0604020104020204" pitchFamily="34" charset="0"/>
              </a:rPr>
              <a:t> - </a:t>
            </a:r>
            <a:r>
              <a:rPr lang="en-US" b="1" dirty="0">
                <a:latin typeface="Abadi" panose="020B0604020104020204" pitchFamily="34" charset="0"/>
              </a:rPr>
              <a:t>Digestible ! Appealing ! Impactful</a:t>
            </a:r>
          </a:p>
          <a:p>
            <a:endParaRPr lang="en-IN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3165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9C336-2858-02D3-A4F0-705D160C3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939" y="320232"/>
            <a:ext cx="9905999" cy="638624"/>
          </a:xfrm>
        </p:spPr>
        <p:txBody>
          <a:bodyPr>
            <a:normAutofit fontScale="90000"/>
          </a:bodyPr>
          <a:lstStyle/>
          <a:p>
            <a:r>
              <a:rPr lang="en-US" dirty="0"/>
              <a:t>Pandas Library Architecture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6ABF7-721D-1C8F-33D8-8BFED37E9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544" y="958856"/>
            <a:ext cx="2822510" cy="3567118"/>
          </a:xfrm>
        </p:spPr>
        <p:txBody>
          <a:bodyPr/>
          <a:lstStyle/>
          <a:p>
            <a:r>
              <a:rPr lang="en-US" dirty="0"/>
              <a:t>What is it ? – Allows you to analyze data sets from CSV, EXCEL or any structured data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CE4D52-2E3A-D6BC-6104-41A1AE8A0C39}"/>
              </a:ext>
            </a:extLst>
          </p:cNvPr>
          <p:cNvSpPr txBox="1"/>
          <p:nvPr/>
        </p:nvSpPr>
        <p:spPr>
          <a:xfrm>
            <a:off x="3461659" y="958856"/>
            <a:ext cx="331236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Components of Pandas</a:t>
            </a:r>
          </a:p>
          <a:p>
            <a:r>
              <a:rPr lang="en-US" dirty="0"/>
              <a:t>	a) Pandas Core</a:t>
            </a:r>
          </a:p>
          <a:p>
            <a:r>
              <a:rPr lang="en-US" dirty="0"/>
              <a:t>	b) pandas </a:t>
            </a:r>
            <a:r>
              <a:rPr lang="en-US" dirty="0" err="1"/>
              <a:t>Src</a:t>
            </a:r>
            <a:endParaRPr lang="en-US" dirty="0"/>
          </a:p>
          <a:p>
            <a:r>
              <a:rPr lang="en-US" dirty="0"/>
              <a:t>	c) Pandas </a:t>
            </a:r>
            <a:r>
              <a:rPr lang="en-US" dirty="0" err="1"/>
              <a:t>i</a:t>
            </a:r>
            <a:r>
              <a:rPr lang="en-US" dirty="0"/>
              <a:t>/o</a:t>
            </a:r>
          </a:p>
          <a:p>
            <a:r>
              <a:rPr lang="en-US" dirty="0"/>
              <a:t>	d) pandas/tools</a:t>
            </a:r>
          </a:p>
          <a:p>
            <a:r>
              <a:rPr lang="en-US" dirty="0"/>
              <a:t>	e) pandas/sparse</a:t>
            </a:r>
          </a:p>
          <a:p>
            <a:r>
              <a:rPr lang="en-US" dirty="0"/>
              <a:t>	f) pandas/stats</a:t>
            </a:r>
          </a:p>
          <a:p>
            <a:r>
              <a:rPr lang="en-US" dirty="0"/>
              <a:t>	g) pandas/utils</a:t>
            </a:r>
          </a:p>
          <a:p>
            <a:r>
              <a:rPr lang="en-US" dirty="0"/>
              <a:t>	h) pandas/</a:t>
            </a:r>
            <a:r>
              <a:rPr lang="en-US" dirty="0" err="1"/>
              <a:t>rpy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A9A8B0-2B39-23CC-122F-889FD0D9EAEE}"/>
              </a:ext>
            </a:extLst>
          </p:cNvPr>
          <p:cNvSpPr txBox="1"/>
          <p:nvPr/>
        </p:nvSpPr>
        <p:spPr>
          <a:xfrm>
            <a:off x="6774024" y="320232"/>
            <a:ext cx="39095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api.py – all key modules are imported using this </a:t>
            </a:r>
          </a:p>
          <a:p>
            <a:r>
              <a:rPr lang="en-US" dirty="0"/>
              <a:t>base.py : All classes – </a:t>
            </a:r>
            <a:r>
              <a:rPr lang="en-US" dirty="0" err="1"/>
              <a:t>Pandasobjects</a:t>
            </a:r>
            <a:r>
              <a:rPr lang="en-US" dirty="0"/>
              <a:t> and String</a:t>
            </a:r>
          </a:p>
          <a:p>
            <a:r>
              <a:rPr lang="en-US" dirty="0"/>
              <a:t>common.py : </a:t>
            </a:r>
            <a:r>
              <a:rPr lang="en-US" dirty="0" err="1"/>
              <a:t>Commnly</a:t>
            </a:r>
            <a:r>
              <a:rPr lang="en-US" dirty="0"/>
              <a:t> used Utility methods to handle various data structures</a:t>
            </a:r>
          </a:p>
          <a:p>
            <a:r>
              <a:rPr lang="en-US" dirty="0"/>
              <a:t>config.py – Configuration of objects that are available in the library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488062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2C3D5C2-F95A-FBFC-4E89-D0D516306362}"/>
              </a:ext>
            </a:extLst>
          </p:cNvPr>
          <p:cNvSpPr/>
          <p:nvPr/>
        </p:nvSpPr>
        <p:spPr>
          <a:xfrm>
            <a:off x="6130353" y="4964965"/>
            <a:ext cx="3146612" cy="6544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75%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B7FA76-4A45-0CBA-FE66-A7A5A5FFC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872935"/>
            <a:ext cx="9609880" cy="622234"/>
          </a:xfrm>
        </p:spPr>
        <p:txBody>
          <a:bodyPr>
            <a:normAutofit fontScale="90000"/>
          </a:bodyPr>
          <a:lstStyle/>
          <a:p>
            <a:r>
              <a:rPr lang="en-IN" dirty="0"/>
              <a:t>Blue tooth Speakers by brand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1B9ED5-EC39-2EDE-FEA1-27D35E226004}"/>
              </a:ext>
            </a:extLst>
          </p:cNvPr>
          <p:cNvSpPr txBox="1"/>
          <p:nvPr/>
        </p:nvSpPr>
        <p:spPr>
          <a:xfrm>
            <a:off x="1143000" y="2212286"/>
            <a:ext cx="10457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100 people sample size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D2803E-6755-AE40-DC75-241FE2E62C09}"/>
              </a:ext>
            </a:extLst>
          </p:cNvPr>
          <p:cNvSpPr/>
          <p:nvPr/>
        </p:nvSpPr>
        <p:spPr>
          <a:xfrm>
            <a:off x="1269434" y="3298735"/>
            <a:ext cx="3146612" cy="65442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20%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027090-1990-A312-F907-279660BE7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4983" y="2833131"/>
            <a:ext cx="1762125" cy="165735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DFBDD73-E82F-AF15-4016-0E2E160542F7}"/>
              </a:ext>
            </a:extLst>
          </p:cNvPr>
          <p:cNvSpPr/>
          <p:nvPr/>
        </p:nvSpPr>
        <p:spPr>
          <a:xfrm>
            <a:off x="6791582" y="2136830"/>
            <a:ext cx="1913076" cy="65442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5%</a:t>
            </a:r>
          </a:p>
        </p:txBody>
      </p:sp>
      <p:pic>
        <p:nvPicPr>
          <p:cNvPr id="1026" name="Picture 2" descr="the Bluetooth logo a registered symbol ...">
            <a:extLst>
              <a:ext uri="{FF2B5EF4-FFF2-40B4-BE49-F238E27FC236}">
                <a16:creationId xmlns:a16="http://schemas.microsoft.com/office/drawing/2014/main" id="{282EBFF5-8704-E573-539B-537759EE35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9653" y="4513335"/>
            <a:ext cx="919546" cy="1448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44D143-F63C-E771-A801-A4B520D73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9653" y="1893035"/>
            <a:ext cx="1704975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366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70D79-88BA-D776-90A6-4C967B8DC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 and Science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630C1-E4D8-BD3F-3E33-AD5BAC6E6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332026"/>
            <a:ext cx="4657725" cy="3567118"/>
          </a:xfrm>
        </p:spPr>
        <p:txBody>
          <a:bodyPr>
            <a:normAutofit/>
          </a:bodyPr>
          <a:lstStyle/>
          <a:p>
            <a:r>
              <a:rPr lang="en-US" dirty="0"/>
              <a:t>Data is a piece of information </a:t>
            </a:r>
          </a:p>
          <a:p>
            <a:r>
              <a:rPr lang="en-US" dirty="0"/>
              <a:t>Anything and everything that we see</a:t>
            </a:r>
          </a:p>
          <a:p>
            <a:r>
              <a:rPr lang="en-US" dirty="0"/>
              <a:t>Data is a collection of </a:t>
            </a:r>
            <a:r>
              <a:rPr lang="en-US" i="1" u="sng" dirty="0">
                <a:solidFill>
                  <a:srgbClr val="FF0000"/>
                </a:solidFill>
              </a:rPr>
              <a:t>facts</a:t>
            </a:r>
          </a:p>
          <a:p>
            <a:r>
              <a:rPr lang="en-US" dirty="0"/>
              <a:t>Collection of Questions regarding one or many topics</a:t>
            </a:r>
          </a:p>
          <a:p>
            <a:r>
              <a:rPr lang="en-US" dirty="0"/>
              <a:t>Data is Unorganized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BC81F0-0FCF-A68E-618D-429BD60EE4B5}"/>
              </a:ext>
            </a:extLst>
          </p:cNvPr>
          <p:cNvSpPr txBox="1"/>
          <p:nvPr/>
        </p:nvSpPr>
        <p:spPr>
          <a:xfrm>
            <a:off x="5800725" y="2092824"/>
            <a:ext cx="36749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Analyze and Extract Insights</a:t>
            </a:r>
          </a:p>
          <a:p>
            <a:r>
              <a:rPr lang="en-US" dirty="0"/>
              <a:t>Data can be used for Predictions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2BF569-DDA4-EDA3-3ED9-38BCD8B17B22}"/>
              </a:ext>
            </a:extLst>
          </p:cNvPr>
          <p:cNvSpPr txBox="1"/>
          <p:nvPr/>
        </p:nvSpPr>
        <p:spPr>
          <a:xfrm>
            <a:off x="5926231" y="3269056"/>
            <a:ext cx="25454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Manipulated/Stored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5C9D4B-D195-EDB4-22E2-B1AD992322CC}"/>
              </a:ext>
            </a:extLst>
          </p:cNvPr>
          <p:cNvSpPr txBox="1"/>
          <p:nvPr/>
        </p:nvSpPr>
        <p:spPr>
          <a:xfrm>
            <a:off x="5800725" y="3959044"/>
            <a:ext cx="33970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Data can be used for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AD1A00-3EB8-9A1A-52E6-347E1805F0CD}"/>
              </a:ext>
            </a:extLst>
          </p:cNvPr>
          <p:cNvSpPr txBox="1"/>
          <p:nvPr/>
        </p:nvSpPr>
        <p:spPr>
          <a:xfrm>
            <a:off x="5926231" y="49303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Source to work on something</a:t>
            </a:r>
          </a:p>
        </p:txBody>
      </p:sp>
    </p:spTree>
    <p:extLst>
      <p:ext uri="{BB962C8B-B14F-4D97-AF65-F5344CB8AC3E}">
        <p14:creationId xmlns:p14="http://schemas.microsoft.com/office/powerpoint/2010/main" val="2548274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F83C1-E179-0FE4-7ECC-02FBA0DF9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1537447" cy="1360898"/>
          </a:xfrm>
        </p:spPr>
        <p:txBody>
          <a:bodyPr/>
          <a:lstStyle/>
          <a:p>
            <a:r>
              <a:rPr lang="en-US" dirty="0"/>
              <a:t>Data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FD9D0-C6FB-BE51-7392-959A42524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341" y="1783899"/>
            <a:ext cx="4155141" cy="1096974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Only a source of Information</a:t>
            </a:r>
          </a:p>
          <a:p>
            <a:pPr lvl="1"/>
            <a:r>
              <a:rPr lang="en-US" dirty="0"/>
              <a:t>Always Unorganized</a:t>
            </a:r>
          </a:p>
          <a:p>
            <a:pPr lvl="1"/>
            <a:endParaRPr lang="en-US" dirty="0"/>
          </a:p>
          <a:p>
            <a:r>
              <a:rPr lang="en-US" dirty="0"/>
              <a:t>Provides Something that can be qualified/quantified 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AFAB6E-E09C-5986-69F3-CF93FF510856}"/>
              </a:ext>
            </a:extLst>
          </p:cNvPr>
          <p:cNvSpPr txBox="1"/>
          <p:nvPr/>
        </p:nvSpPr>
        <p:spPr>
          <a:xfrm>
            <a:off x="6490446" y="3111389"/>
            <a:ext cx="4231341" cy="92333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Out of the 10,000 Students who took the Engineering exam, 9,500 passed to be qualified as Engineers</a:t>
            </a:r>
            <a:endParaRPr lang="en-IN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389BB33-6632-CDE2-DB35-06C22A73BCB3}"/>
              </a:ext>
            </a:extLst>
          </p:cNvPr>
          <p:cNvCxnSpPr>
            <a:stCxn id="2" idx="3"/>
          </p:cNvCxnSpPr>
          <p:nvPr/>
        </p:nvCxnSpPr>
        <p:spPr>
          <a:xfrm flipV="1">
            <a:off x="2680447" y="1541929"/>
            <a:ext cx="5056094" cy="11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6920C8F-0504-FD2C-8CD0-793503810EE9}"/>
              </a:ext>
            </a:extLst>
          </p:cNvPr>
          <p:cNvCxnSpPr/>
          <p:nvPr/>
        </p:nvCxnSpPr>
        <p:spPr>
          <a:xfrm>
            <a:off x="7745506" y="1550894"/>
            <a:ext cx="134470" cy="1560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299BAD5-DBE7-E7D7-B2F6-FAD388F2FE4F}"/>
              </a:ext>
            </a:extLst>
          </p:cNvPr>
          <p:cNvCxnSpPr>
            <a:cxnSpLocks/>
          </p:cNvCxnSpPr>
          <p:nvPr/>
        </p:nvCxnSpPr>
        <p:spPr>
          <a:xfrm flipV="1">
            <a:off x="9081247" y="1242267"/>
            <a:ext cx="1515035" cy="21867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7B8137D-4EAF-DB0A-4CA4-4E873690FB2F}"/>
              </a:ext>
            </a:extLst>
          </p:cNvPr>
          <p:cNvSpPr txBox="1"/>
          <p:nvPr/>
        </p:nvSpPr>
        <p:spPr>
          <a:xfrm>
            <a:off x="9950824" y="872935"/>
            <a:ext cx="1631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Quantification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233AC9-4973-A26A-C890-73FC41C91302}"/>
              </a:ext>
            </a:extLst>
          </p:cNvPr>
          <p:cNvSpPr txBox="1"/>
          <p:nvPr/>
        </p:nvSpPr>
        <p:spPr>
          <a:xfrm>
            <a:off x="7637929" y="4500282"/>
            <a:ext cx="2411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Qualification</a:t>
            </a:r>
            <a:endParaRPr lang="en-IN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AB124D0-2081-D71F-74E4-6E8AF5ED3577}"/>
              </a:ext>
            </a:extLst>
          </p:cNvPr>
          <p:cNvCxnSpPr/>
          <p:nvPr/>
        </p:nvCxnSpPr>
        <p:spPr>
          <a:xfrm>
            <a:off x="8525435" y="3894563"/>
            <a:ext cx="170330" cy="605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ABA9840-1C03-D155-EDB3-924B4A9869B3}"/>
              </a:ext>
            </a:extLst>
          </p:cNvPr>
          <p:cNvCxnSpPr>
            <a:cxnSpLocks/>
          </p:cNvCxnSpPr>
          <p:nvPr/>
        </p:nvCxnSpPr>
        <p:spPr>
          <a:xfrm flipV="1">
            <a:off x="8821271" y="1479176"/>
            <a:ext cx="0" cy="16322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91C5ACA-3BA2-F7C2-3866-1B3D4AC3FEE5}"/>
              </a:ext>
            </a:extLst>
          </p:cNvPr>
          <p:cNvSpPr/>
          <p:nvPr/>
        </p:nvSpPr>
        <p:spPr>
          <a:xfrm>
            <a:off x="7637929" y="735106"/>
            <a:ext cx="1537447" cy="38021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Fact 1</a:t>
            </a:r>
            <a:endParaRPr lang="en-IN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35CE8A7-9F0D-8599-1A4E-02EC4E81068D}"/>
              </a:ext>
            </a:extLst>
          </p:cNvPr>
          <p:cNvCxnSpPr/>
          <p:nvPr/>
        </p:nvCxnSpPr>
        <p:spPr>
          <a:xfrm flipH="1" flipV="1">
            <a:off x="9018494" y="1317812"/>
            <a:ext cx="636494" cy="21111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DAE2B12-81BE-85CC-F7A9-1935224F04BE}"/>
              </a:ext>
            </a:extLst>
          </p:cNvPr>
          <p:cNvCxnSpPr>
            <a:endCxn id="13" idx="0"/>
          </p:cNvCxnSpPr>
          <p:nvPr/>
        </p:nvCxnSpPr>
        <p:spPr>
          <a:xfrm flipH="1">
            <a:off x="8843682" y="3702424"/>
            <a:ext cx="676836" cy="797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0577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CF58F11E-DACF-128C-4178-EE8C0E3ED0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897181"/>
              </p:ext>
            </p:extLst>
          </p:nvPr>
        </p:nvGraphicFramePr>
        <p:xfrm>
          <a:off x="506507" y="236077"/>
          <a:ext cx="10618692" cy="29893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6956">
                  <a:extLst>
                    <a:ext uri="{9D8B030D-6E8A-4147-A177-3AD203B41FA5}">
                      <a16:colId xmlns:a16="http://schemas.microsoft.com/office/drawing/2014/main" val="4088828853"/>
                    </a:ext>
                  </a:extLst>
                </a:gridCol>
                <a:gridCol w="1516956">
                  <a:extLst>
                    <a:ext uri="{9D8B030D-6E8A-4147-A177-3AD203B41FA5}">
                      <a16:colId xmlns:a16="http://schemas.microsoft.com/office/drawing/2014/main" val="551282643"/>
                    </a:ext>
                  </a:extLst>
                </a:gridCol>
                <a:gridCol w="1516956">
                  <a:extLst>
                    <a:ext uri="{9D8B030D-6E8A-4147-A177-3AD203B41FA5}">
                      <a16:colId xmlns:a16="http://schemas.microsoft.com/office/drawing/2014/main" val="3001805774"/>
                    </a:ext>
                  </a:extLst>
                </a:gridCol>
                <a:gridCol w="1516956">
                  <a:extLst>
                    <a:ext uri="{9D8B030D-6E8A-4147-A177-3AD203B41FA5}">
                      <a16:colId xmlns:a16="http://schemas.microsoft.com/office/drawing/2014/main" val="2259509375"/>
                    </a:ext>
                  </a:extLst>
                </a:gridCol>
                <a:gridCol w="1516956">
                  <a:extLst>
                    <a:ext uri="{9D8B030D-6E8A-4147-A177-3AD203B41FA5}">
                      <a16:colId xmlns:a16="http://schemas.microsoft.com/office/drawing/2014/main" val="2809148647"/>
                    </a:ext>
                  </a:extLst>
                </a:gridCol>
                <a:gridCol w="1178219">
                  <a:extLst>
                    <a:ext uri="{9D8B030D-6E8A-4147-A177-3AD203B41FA5}">
                      <a16:colId xmlns:a16="http://schemas.microsoft.com/office/drawing/2014/main" val="2110327313"/>
                    </a:ext>
                  </a:extLst>
                </a:gridCol>
                <a:gridCol w="1855693">
                  <a:extLst>
                    <a:ext uri="{9D8B030D-6E8A-4147-A177-3AD203B41FA5}">
                      <a16:colId xmlns:a16="http://schemas.microsoft.com/office/drawing/2014/main" val="1031486246"/>
                    </a:ext>
                  </a:extLst>
                </a:gridCol>
              </a:tblGrid>
              <a:tr h="565147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Year</a:t>
                      </a:r>
                    </a:p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0</a:t>
                      </a:r>
                      <a:endParaRPr lang="en-IN" b="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No. Students</a:t>
                      </a:r>
                    </a:p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1</a:t>
                      </a:r>
                      <a:endParaRPr lang="en-IN" b="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Passed</a:t>
                      </a:r>
                    </a:p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(2)</a:t>
                      </a:r>
                      <a:endParaRPr lang="en-IN" b="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Abadi" panose="020B0604020104020204" pitchFamily="34" charset="0"/>
                        </a:rPr>
                        <a:t>Total Passed (3)</a:t>
                      </a:r>
                      <a:endParaRPr lang="en-IN" b="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 b="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>
                          <a:latin typeface="Abadi" panose="020B0604020104020204" pitchFamily="34" charset="0"/>
                        </a:rPr>
                        <a:t>Total Failed </a:t>
                      </a:r>
                      <a:endParaRPr lang="en-IN" b="0" dirty="0">
                        <a:latin typeface="Abadi" panose="020B0604020104020204" pitchFamily="34" charset="0"/>
                      </a:endParaRPr>
                    </a:p>
                    <a:p>
                      <a:r>
                        <a:rPr lang="en-IN" b="0" dirty="0">
                          <a:latin typeface="Abadi" panose="020B0604020104020204" pitchFamily="34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1204248"/>
                  </a:ext>
                </a:extLst>
              </a:tr>
              <a:tr h="565147">
                <a:tc>
                  <a:txBody>
                    <a:bodyPr/>
                    <a:lstStyle/>
                    <a:p>
                      <a:endParaRPr lang="en-IN" b="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b="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3a</a:t>
                      </a:r>
                    </a:p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Distinction</a:t>
                      </a:r>
                      <a:endParaRPr lang="en-IN" b="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3b</a:t>
                      </a:r>
                    </a:p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2</a:t>
                      </a:r>
                      <a:r>
                        <a:rPr lang="en-US" b="0" baseline="30000" dirty="0">
                          <a:latin typeface="Abadi" panose="020B0604020104020204" pitchFamily="34" charset="0"/>
                        </a:rPr>
                        <a:t>nd</a:t>
                      </a:r>
                      <a:r>
                        <a:rPr lang="en-US" b="0" dirty="0">
                          <a:latin typeface="Abadi" panose="020B0604020104020204" pitchFamily="34" charset="0"/>
                        </a:rPr>
                        <a:t> Class</a:t>
                      </a:r>
                      <a:endParaRPr lang="en-IN" b="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3c</a:t>
                      </a:r>
                    </a:p>
                    <a:p>
                      <a:r>
                        <a:rPr lang="en-US" b="0" dirty="0">
                          <a:latin typeface="Abadi" panose="020B0604020104020204" pitchFamily="34" charset="0"/>
                        </a:rPr>
                        <a:t>3</a:t>
                      </a:r>
                      <a:r>
                        <a:rPr lang="en-US" b="0" baseline="30000" dirty="0">
                          <a:latin typeface="Abadi" panose="020B0604020104020204" pitchFamily="34" charset="0"/>
                        </a:rPr>
                        <a:t>rd</a:t>
                      </a:r>
                      <a:r>
                        <a:rPr lang="en-US" b="0" dirty="0">
                          <a:latin typeface="Abadi" panose="020B0604020104020204" pitchFamily="34" charset="0"/>
                        </a:rPr>
                        <a:t> Class</a:t>
                      </a:r>
                      <a:endParaRPr lang="en-IN" b="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7649942"/>
                  </a:ext>
                </a:extLst>
              </a:tr>
              <a:tr h="322941"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1996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5000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3900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1000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2400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1600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1100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4927446"/>
                  </a:ext>
                </a:extLst>
              </a:tr>
              <a:tr h="343137"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1997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6900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6500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2800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2200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1000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400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715695"/>
                  </a:ext>
                </a:extLst>
              </a:tr>
              <a:tr h="322941"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1998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7000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6800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4000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1800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1200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200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4349563"/>
                  </a:ext>
                </a:extLst>
              </a:tr>
              <a:tr h="611929"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1999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7500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3500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2500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badi" panose="020B0604020104020204" pitchFamily="34" charset="0"/>
                        </a:rPr>
                        <a:t>50</a:t>
                      </a:r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934416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90EAB15-0887-9AE9-14B8-364ADB7CF4CD}"/>
              </a:ext>
            </a:extLst>
          </p:cNvPr>
          <p:cNvSpPr txBox="1"/>
          <p:nvPr/>
        </p:nvSpPr>
        <p:spPr>
          <a:xfrm>
            <a:off x="770965" y="3765176"/>
            <a:ext cx="53250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analyze data to : </a:t>
            </a:r>
            <a:r>
              <a:rPr lang="en-US" b="1" dirty="0"/>
              <a:t>Take decisions</a:t>
            </a:r>
          </a:p>
          <a:p>
            <a:endParaRPr lang="en-US" b="1" dirty="0"/>
          </a:p>
          <a:p>
            <a:r>
              <a:rPr lang="en-US" b="1" dirty="0"/>
              <a:t>Students : Should I join or not !</a:t>
            </a:r>
          </a:p>
          <a:p>
            <a:r>
              <a:rPr lang="en-US" b="1" dirty="0"/>
              <a:t>Management : What is going wrong ?</a:t>
            </a:r>
          </a:p>
          <a:p>
            <a:endParaRPr lang="en-IN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3FC62B5-DAD3-3CE1-8045-8086EE771473}"/>
              </a:ext>
            </a:extLst>
          </p:cNvPr>
          <p:cNvCxnSpPr/>
          <p:nvPr/>
        </p:nvCxnSpPr>
        <p:spPr>
          <a:xfrm>
            <a:off x="5755341" y="4823012"/>
            <a:ext cx="2617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C10B7195-8EFC-0E8A-86C2-74340EB5C4AF}"/>
              </a:ext>
            </a:extLst>
          </p:cNvPr>
          <p:cNvSpPr/>
          <p:nvPr/>
        </p:nvSpPr>
        <p:spPr>
          <a:xfrm>
            <a:off x="8570259" y="4643718"/>
            <a:ext cx="2554940" cy="10936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Can this be changed ? </a:t>
            </a:r>
          </a:p>
          <a:p>
            <a:pPr algn="ctr"/>
            <a:r>
              <a:rPr lang="en-US" dirty="0"/>
              <a:t>If so how 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8185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61C5C043-DC1B-929D-7444-94158A46CC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8150357"/>
              </p:ext>
            </p:extLst>
          </p:nvPr>
        </p:nvGraphicFramePr>
        <p:xfrm>
          <a:off x="1143000" y="528918"/>
          <a:ext cx="9906000" cy="53702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15902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8C203-15F9-EF57-8AB3-4E6072400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?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C37BED-3CEF-6310-E69B-11C340568CDB}"/>
              </a:ext>
            </a:extLst>
          </p:cNvPr>
          <p:cNvSpPr/>
          <p:nvPr/>
        </p:nvSpPr>
        <p:spPr>
          <a:xfrm>
            <a:off x="591671" y="2008094"/>
            <a:ext cx="2034988" cy="9323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Source</a:t>
            </a:r>
            <a:endParaRPr lang="en-IN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921AB56-7000-7F62-3333-78553CBF609D}"/>
              </a:ext>
            </a:extLst>
          </p:cNvPr>
          <p:cNvSpPr/>
          <p:nvPr/>
        </p:nvSpPr>
        <p:spPr>
          <a:xfrm>
            <a:off x="3590364" y="2071658"/>
            <a:ext cx="2519083" cy="80682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Analyze</a:t>
            </a:r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3A56572-D1AA-970F-113C-8188B558617C}"/>
              </a:ext>
            </a:extLst>
          </p:cNvPr>
          <p:cNvSpPr/>
          <p:nvPr/>
        </p:nvSpPr>
        <p:spPr>
          <a:xfrm>
            <a:off x="7030568" y="2170270"/>
            <a:ext cx="2976283" cy="71717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Report/Visualize</a:t>
            </a:r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51CBFCC-46F3-741F-B8D1-383251E00338}"/>
              </a:ext>
            </a:extLst>
          </p:cNvPr>
          <p:cNvSpPr/>
          <p:nvPr/>
        </p:nvSpPr>
        <p:spPr>
          <a:xfrm>
            <a:off x="6947647" y="3971365"/>
            <a:ext cx="2958353" cy="112058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Decide actions !</a:t>
            </a:r>
            <a:endParaRPr lang="en-IN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343409C-E469-7029-9637-ED992B504E6F}"/>
              </a:ext>
            </a:extLst>
          </p:cNvPr>
          <p:cNvCxnSpPr>
            <a:stCxn id="4" idx="3"/>
            <a:endCxn id="5" idx="2"/>
          </p:cNvCxnSpPr>
          <p:nvPr/>
        </p:nvCxnSpPr>
        <p:spPr>
          <a:xfrm>
            <a:off x="2626659" y="2474259"/>
            <a:ext cx="963705" cy="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5ADA41C-9A5D-4DC3-8C32-2DE9374FA657}"/>
              </a:ext>
            </a:extLst>
          </p:cNvPr>
          <p:cNvCxnSpPr>
            <a:endCxn id="6" idx="1"/>
          </p:cNvCxnSpPr>
          <p:nvPr/>
        </p:nvCxnSpPr>
        <p:spPr>
          <a:xfrm>
            <a:off x="6109447" y="2474259"/>
            <a:ext cx="921121" cy="54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DD24A8C-A48F-CD15-9810-5DF43EF6FA3B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8426824" y="2887446"/>
            <a:ext cx="91886" cy="10839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A4B0338-CCED-130C-D422-701B747ABAE4}"/>
              </a:ext>
            </a:extLst>
          </p:cNvPr>
          <p:cNvSpPr txBox="1"/>
          <p:nvPr/>
        </p:nvSpPr>
        <p:spPr>
          <a:xfrm>
            <a:off x="5186078" y="383390"/>
            <a:ext cx="4769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of Data Source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72552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8C203-15F9-EF57-8AB3-4E6072400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930" y="341926"/>
            <a:ext cx="3832412" cy="1360898"/>
          </a:xfrm>
        </p:spPr>
        <p:txBody>
          <a:bodyPr/>
          <a:lstStyle/>
          <a:p>
            <a:r>
              <a:rPr lang="en-US" dirty="0"/>
              <a:t>What we need to assure 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C37BED-3CEF-6310-E69B-11C340568CDB}"/>
              </a:ext>
            </a:extLst>
          </p:cNvPr>
          <p:cNvSpPr/>
          <p:nvPr/>
        </p:nvSpPr>
        <p:spPr>
          <a:xfrm>
            <a:off x="591671" y="2008094"/>
            <a:ext cx="2034988" cy="9323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Source</a:t>
            </a:r>
            <a:endParaRPr lang="en-IN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921AB56-7000-7F62-3333-78553CBF609D}"/>
              </a:ext>
            </a:extLst>
          </p:cNvPr>
          <p:cNvSpPr/>
          <p:nvPr/>
        </p:nvSpPr>
        <p:spPr>
          <a:xfrm>
            <a:off x="3590364" y="2071658"/>
            <a:ext cx="2519083" cy="80682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Analyze</a:t>
            </a:r>
            <a:endParaRPr lang="en-IN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3A56572-D1AA-970F-113C-8188B558617C}"/>
              </a:ext>
            </a:extLst>
          </p:cNvPr>
          <p:cNvSpPr/>
          <p:nvPr/>
        </p:nvSpPr>
        <p:spPr>
          <a:xfrm>
            <a:off x="7030568" y="2170270"/>
            <a:ext cx="2976283" cy="71717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Report/Visualize</a:t>
            </a:r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51CBFCC-46F3-741F-B8D1-383251E00338}"/>
              </a:ext>
            </a:extLst>
          </p:cNvPr>
          <p:cNvSpPr/>
          <p:nvPr/>
        </p:nvSpPr>
        <p:spPr>
          <a:xfrm>
            <a:off x="6947647" y="3971365"/>
            <a:ext cx="2958353" cy="112058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Decide actions !</a:t>
            </a:r>
            <a:endParaRPr lang="en-IN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343409C-E469-7029-9637-ED992B504E6F}"/>
              </a:ext>
            </a:extLst>
          </p:cNvPr>
          <p:cNvCxnSpPr>
            <a:stCxn id="4" idx="3"/>
            <a:endCxn id="5" idx="2"/>
          </p:cNvCxnSpPr>
          <p:nvPr/>
        </p:nvCxnSpPr>
        <p:spPr>
          <a:xfrm>
            <a:off x="2626659" y="2474259"/>
            <a:ext cx="963705" cy="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5ADA41C-9A5D-4DC3-8C32-2DE9374FA657}"/>
              </a:ext>
            </a:extLst>
          </p:cNvPr>
          <p:cNvCxnSpPr>
            <a:endCxn id="6" idx="1"/>
          </p:cNvCxnSpPr>
          <p:nvPr/>
        </p:nvCxnSpPr>
        <p:spPr>
          <a:xfrm>
            <a:off x="6109447" y="2474259"/>
            <a:ext cx="921121" cy="54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DD24A8C-A48F-CD15-9810-5DF43EF6FA3B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8426824" y="2887446"/>
            <a:ext cx="91886" cy="10839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A4B0338-CCED-130C-D422-701B747ABAE4}"/>
              </a:ext>
            </a:extLst>
          </p:cNvPr>
          <p:cNvSpPr txBox="1"/>
          <p:nvPr/>
        </p:nvSpPr>
        <p:spPr>
          <a:xfrm>
            <a:off x="5186078" y="383390"/>
            <a:ext cx="47692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Reliability of Data Source</a:t>
            </a:r>
          </a:p>
          <a:p>
            <a:r>
              <a:rPr lang="en-US" dirty="0"/>
              <a:t>Validation – Where is the data coming from</a:t>
            </a:r>
          </a:p>
          <a:p>
            <a:r>
              <a:rPr lang="en-US" dirty="0"/>
              <a:t>Accuracy of data</a:t>
            </a:r>
          </a:p>
          <a:p>
            <a:r>
              <a:rPr lang="en-US" dirty="0"/>
              <a:t>Validate/Verify</a:t>
            </a:r>
            <a:endParaRPr lang="en-IN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A321D42-DCF6-14D9-E1BD-3619736F2555}"/>
              </a:ext>
            </a:extLst>
          </p:cNvPr>
          <p:cNvCxnSpPr>
            <a:stCxn id="4" idx="0"/>
          </p:cNvCxnSpPr>
          <p:nvPr/>
        </p:nvCxnSpPr>
        <p:spPr>
          <a:xfrm flipV="1">
            <a:off x="1609165" y="752722"/>
            <a:ext cx="3733800" cy="1255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490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EEDAF-762D-E8B6-5BC0-0FE594492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 ! – The Best Electronics Brand In India 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CED91-50C0-5121-E3C1-3EE6D25BB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332026"/>
            <a:ext cx="4675094" cy="3567118"/>
          </a:xfrm>
        </p:spPr>
        <p:txBody>
          <a:bodyPr/>
          <a:lstStyle/>
          <a:p>
            <a:r>
              <a:rPr lang="en-US" dirty="0"/>
              <a:t>What was the survey about  ?</a:t>
            </a:r>
          </a:p>
          <a:p>
            <a:r>
              <a:rPr lang="en-US" dirty="0"/>
              <a:t>Who are the people who were interviewed  ?</a:t>
            </a:r>
          </a:p>
          <a:p>
            <a:r>
              <a:rPr lang="en-US" dirty="0"/>
              <a:t>What were the parameters that were collected ?</a:t>
            </a:r>
          </a:p>
          <a:p>
            <a:r>
              <a:rPr lang="en-US" dirty="0"/>
              <a:t>How was it quantified ?</a:t>
            </a:r>
          </a:p>
          <a:p>
            <a:r>
              <a:rPr lang="en-US" dirty="0"/>
              <a:t>How was the qualification done ?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3A5F61-B8DA-906B-C9F8-A6CA60B2A9ED}"/>
              </a:ext>
            </a:extLst>
          </p:cNvPr>
          <p:cNvSpPr txBox="1"/>
          <p:nvPr/>
        </p:nvSpPr>
        <p:spPr>
          <a:xfrm>
            <a:off x="6687671" y="1703294"/>
            <a:ext cx="38727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Havels</a:t>
            </a:r>
            <a:endParaRPr lang="en-US" dirty="0"/>
          </a:p>
          <a:p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Bajaj</a:t>
            </a:r>
          </a:p>
          <a:p>
            <a:r>
              <a:rPr lang="en-US" dirty="0" err="1"/>
              <a:t>Khaitan</a:t>
            </a:r>
            <a:endParaRPr lang="en-US" dirty="0"/>
          </a:p>
          <a:p>
            <a:r>
              <a:rPr lang="en-US" dirty="0"/>
              <a:t>BPL</a:t>
            </a:r>
          </a:p>
          <a:p>
            <a:r>
              <a:rPr lang="en-US" dirty="0" err="1"/>
              <a:t>VideoCon</a:t>
            </a:r>
            <a:endParaRPr lang="en-US" dirty="0"/>
          </a:p>
          <a:p>
            <a:r>
              <a:rPr lang="en-US" dirty="0"/>
              <a:t>Philips</a:t>
            </a:r>
          </a:p>
          <a:p>
            <a:r>
              <a:rPr lang="en-US" dirty="0" err="1"/>
              <a:t>Inasla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02053069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AnalogousFromDarkSeedLeftStep">
      <a:dk1>
        <a:srgbClr val="000000"/>
      </a:dk1>
      <a:lt1>
        <a:srgbClr val="FFFFFF"/>
      </a:lt1>
      <a:dk2>
        <a:srgbClr val="2D3920"/>
      </a:dk2>
      <a:lt2>
        <a:srgbClr val="E8E2E3"/>
      </a:lt2>
      <a:accent1>
        <a:srgbClr val="20B599"/>
      </a:accent1>
      <a:accent2>
        <a:srgbClr val="14B855"/>
      </a:accent2>
      <a:accent3>
        <a:srgbClr val="24B921"/>
      </a:accent3>
      <a:accent4>
        <a:srgbClr val="5BB514"/>
      </a:accent4>
      <a:accent5>
        <a:srgbClr val="95A91E"/>
      </a:accent5>
      <a:accent6>
        <a:srgbClr val="CC9A16"/>
      </a:accent6>
      <a:hlink>
        <a:srgbClr val="6F8C2E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5864</TotalTime>
  <Words>1556</Words>
  <Application>Microsoft Office PowerPoint</Application>
  <PresentationFormat>Widescreen</PresentationFormat>
  <Paragraphs>399</Paragraphs>
  <Slides>29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Abadi</vt:lpstr>
      <vt:lpstr>Arial</vt:lpstr>
      <vt:lpstr>Walbaum Display</vt:lpstr>
      <vt:lpstr>RegattaVTI</vt:lpstr>
      <vt:lpstr>Data Science Python</vt:lpstr>
      <vt:lpstr>Introduction</vt:lpstr>
      <vt:lpstr>What is Data and Science</vt:lpstr>
      <vt:lpstr>Data</vt:lpstr>
      <vt:lpstr>PowerPoint Presentation</vt:lpstr>
      <vt:lpstr>PowerPoint Presentation</vt:lpstr>
      <vt:lpstr>Why ?</vt:lpstr>
      <vt:lpstr>What we need to assure </vt:lpstr>
      <vt:lpstr>Survey ! – The Best Electronics Brand In India .</vt:lpstr>
      <vt:lpstr>Survey ! – The Best Electronics Brand In India .</vt:lpstr>
      <vt:lpstr>Features of your Phone</vt:lpstr>
      <vt:lpstr>Why Data Analysis ? – Problem </vt:lpstr>
      <vt:lpstr>Take as is data -&gt; Analyze</vt:lpstr>
      <vt:lpstr>Data Understanding and Collection</vt:lpstr>
      <vt:lpstr>Data Preperation</vt:lpstr>
      <vt:lpstr>Visualization – Why ?</vt:lpstr>
      <vt:lpstr>Deployment</vt:lpstr>
      <vt:lpstr>7 Steps to DA</vt:lpstr>
      <vt:lpstr>Python</vt:lpstr>
      <vt:lpstr>Python</vt:lpstr>
      <vt:lpstr>Flow chart for Calculator</vt:lpstr>
      <vt:lpstr>Recurssion</vt:lpstr>
      <vt:lpstr>Why to Draw Graphs</vt:lpstr>
      <vt:lpstr>PowerPoint Presentation</vt:lpstr>
      <vt:lpstr>PowerPoint Presentation</vt:lpstr>
      <vt:lpstr>PowerPoint Presentation</vt:lpstr>
      <vt:lpstr>Science behind making graphs </vt:lpstr>
      <vt:lpstr>Pandas Library Architecture</vt:lpstr>
      <vt:lpstr>Blue tooth Speakers by brand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Kiran VVN</dc:creator>
  <cp:lastModifiedBy>Kiran VVN</cp:lastModifiedBy>
  <cp:revision>3</cp:revision>
  <dcterms:created xsi:type="dcterms:W3CDTF">2024-09-09T05:08:21Z</dcterms:created>
  <dcterms:modified xsi:type="dcterms:W3CDTF">2024-09-18T12:39:17Z</dcterms:modified>
</cp:coreProperties>
</file>

<file path=docProps/thumbnail.jpeg>
</file>